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sldIdLst>
    <p:sldId id="256" r:id="rId5"/>
    <p:sldId id="257" r:id="rId6"/>
    <p:sldId id="258" r:id="rId7"/>
    <p:sldId id="263" r:id="rId8"/>
    <p:sldId id="265" r:id="rId9"/>
    <p:sldId id="266" r:id="rId10"/>
    <p:sldId id="26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9C9E4B-B908-499F-AB3F-558246CFAE92}" type="datetimeFigureOut">
              <a:rPr lang="en-GB" smtClean="0"/>
              <a:t>20/05/2025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5513A-D59D-44AC-9331-1AE630E2718D}" type="slidenum">
              <a:rPr lang="en-GB" smtClean="0"/>
              <a:t>‹#›</a:t>
            </a:fld>
            <a:endParaRPr lang="en-GB"/>
          </a:p>
        </p:txBody>
      </p:sp>
    </p:spTree>
    <p:extLst>
      <p:ext uri="{BB962C8B-B14F-4D97-AF65-F5344CB8AC3E}">
        <p14:creationId xmlns:p14="http://schemas.microsoft.com/office/powerpoint/2010/main" val="1244657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rebuchet MS" panose="020B0603020202020204" pitchFamily="34" charset="0"/>
              </a:rPr>
              <a:t>The feudal system was the way that medieval society was structured and governed. </a:t>
            </a:r>
          </a:p>
          <a:p>
            <a:endParaRPr lang="en-GB" dirty="0"/>
          </a:p>
        </p:txBody>
      </p:sp>
      <p:sp>
        <p:nvSpPr>
          <p:cNvPr id="4" name="Slide Number Placeholder 3"/>
          <p:cNvSpPr>
            <a:spLocks noGrp="1"/>
          </p:cNvSpPr>
          <p:nvPr>
            <p:ph type="sldNum" sz="quarter" idx="10"/>
          </p:nvPr>
        </p:nvSpPr>
        <p:spPr/>
        <p:txBody>
          <a:bodyPr/>
          <a:lstStyle/>
          <a:p>
            <a:fld id="{6B35513A-D59D-44AC-9331-1AE630E2718D}" type="slidenum">
              <a:rPr lang="en-GB" smtClean="0"/>
              <a:t>2</a:t>
            </a:fld>
            <a:endParaRPr lang="en-GB"/>
          </a:p>
        </p:txBody>
      </p:sp>
    </p:spTree>
    <p:extLst>
      <p:ext uri="{BB962C8B-B14F-4D97-AF65-F5344CB8AC3E}">
        <p14:creationId xmlns:p14="http://schemas.microsoft.com/office/powerpoint/2010/main" val="1849595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a:latin typeface="Trebuchet MS" panose="020B0603020202020204" pitchFamily="34" charset="0"/>
              </a:rPr>
              <a:t>In charge of the country and everyone in it was the Monarch otherwise known as the king or queen. He could not of course run the country on his own, so he divided up the country and gave some of the land to His Barons. </a:t>
            </a:r>
          </a:p>
          <a:p>
            <a:endParaRPr lang="en-GB"/>
          </a:p>
        </p:txBody>
      </p:sp>
      <p:sp>
        <p:nvSpPr>
          <p:cNvPr id="4" name="Slide Number Placeholder 3"/>
          <p:cNvSpPr>
            <a:spLocks noGrp="1"/>
          </p:cNvSpPr>
          <p:nvPr>
            <p:ph type="sldNum" sz="quarter" idx="10"/>
          </p:nvPr>
        </p:nvSpPr>
        <p:spPr/>
        <p:txBody>
          <a:bodyPr/>
          <a:lstStyle/>
          <a:p>
            <a:fld id="{6B35513A-D59D-44AC-9331-1AE630E2718D}" type="slidenum">
              <a:rPr lang="en-GB" smtClean="0"/>
              <a:t>3</a:t>
            </a:fld>
            <a:endParaRPr lang="en-GB"/>
          </a:p>
        </p:txBody>
      </p:sp>
    </p:spTree>
    <p:extLst>
      <p:ext uri="{BB962C8B-B14F-4D97-AF65-F5344CB8AC3E}">
        <p14:creationId xmlns:p14="http://schemas.microsoft.com/office/powerpoint/2010/main" val="2127395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a:latin typeface="Trebuchet MS" panose="020B0603020202020204" pitchFamily="34" charset="0"/>
              </a:rPr>
              <a:t>Beneath the monarch were the </a:t>
            </a:r>
            <a:r>
              <a:rPr lang="en-GB" sz="1200" b="1">
                <a:latin typeface="Trebuchet MS" panose="020B0603020202020204" pitchFamily="34" charset="0"/>
              </a:rPr>
              <a:t>Barons</a:t>
            </a:r>
            <a:r>
              <a:rPr lang="en-GB" sz="1200">
                <a:latin typeface="Trebuchet MS" panose="020B0603020202020204" pitchFamily="34" charset="0"/>
              </a:rPr>
              <a:t> and other high ranking nobles this included Bishops of the church. They ruled large areas of land called fiefs. They reported directly to the king and were very powerful. The Barons divided up their land among Lords who ran individual manors. </a:t>
            </a:r>
            <a:br>
              <a:rPr lang="en-GB" sz="1200">
                <a:latin typeface="Trebuchet MS" panose="020B0603020202020204" pitchFamily="34" charset="0"/>
              </a:rPr>
            </a:br>
            <a:br>
              <a:rPr lang="en-GB" sz="1200">
                <a:latin typeface="Trebuchet MS" panose="020B0603020202020204" pitchFamily="34" charset="0"/>
              </a:rPr>
            </a:br>
            <a:r>
              <a:rPr lang="en-GB" sz="1200">
                <a:latin typeface="Trebuchet MS" panose="020B0603020202020204" pitchFamily="34" charset="0"/>
              </a:rPr>
              <a:t>In exchange for the land and power handed to them by the king the Barons had  to supply an army for the king to use should he need one. The promise to do this was known as homage. The Barons would also be responsible for raising taxes for the king.</a:t>
            </a:r>
          </a:p>
          <a:p>
            <a:endParaRPr lang="en-GB" sz="120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6B35513A-D59D-44AC-9331-1AE630E2718D}" type="slidenum">
              <a:rPr lang="en-GB" smtClean="0"/>
              <a:t>4</a:t>
            </a:fld>
            <a:endParaRPr lang="en-GB"/>
          </a:p>
        </p:txBody>
      </p:sp>
    </p:spTree>
    <p:extLst>
      <p:ext uri="{BB962C8B-B14F-4D97-AF65-F5344CB8AC3E}">
        <p14:creationId xmlns:p14="http://schemas.microsoft.com/office/powerpoint/2010/main" val="212739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Lords and Knights </a:t>
            </a:r>
            <a:r>
              <a:rPr lang="en-GB"/>
              <a:t>– Lords and knights ran the local manors which were given to them by the Barons. In exchange the lords had to pay homage to the Barons and fight in his army for the king if required The lords owned everything on their land including the peasants, crops, livestock and villages</a:t>
            </a:r>
          </a:p>
          <a:p>
            <a:endParaRPr lang="en-GB" sz="120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6B35513A-D59D-44AC-9331-1AE630E2718D}" type="slidenum">
              <a:rPr lang="en-GB" smtClean="0"/>
              <a:t>5</a:t>
            </a:fld>
            <a:endParaRPr lang="en-GB"/>
          </a:p>
        </p:txBody>
      </p:sp>
    </p:spTree>
    <p:extLst>
      <p:ext uri="{BB962C8B-B14F-4D97-AF65-F5344CB8AC3E}">
        <p14:creationId xmlns:p14="http://schemas.microsoft.com/office/powerpoint/2010/main" val="212739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Peasants and Serfs</a:t>
            </a:r>
            <a:br>
              <a:rPr lang="en-GB"/>
            </a:br>
            <a:r>
              <a:rPr lang="en-GB"/>
              <a:t>Most of the people living in the Middle Ages were peasants. They had a hard and difficult life. Some peasants were considered free and could own their own businesses such as carpenters, or blacksmiths. Others were more like slaves. They owned nothing and were pledged to their local lord. They worked long days, 6 days a week, and often barely had enough food to survive</a:t>
            </a:r>
          </a:p>
        </p:txBody>
      </p:sp>
      <p:sp>
        <p:nvSpPr>
          <p:cNvPr id="4" name="Slide Number Placeholder 3"/>
          <p:cNvSpPr>
            <a:spLocks noGrp="1"/>
          </p:cNvSpPr>
          <p:nvPr>
            <p:ph type="sldNum" sz="quarter" idx="10"/>
          </p:nvPr>
        </p:nvSpPr>
        <p:spPr/>
        <p:txBody>
          <a:bodyPr/>
          <a:lstStyle/>
          <a:p>
            <a:fld id="{6B35513A-D59D-44AC-9331-1AE630E2718D}" type="slidenum">
              <a:rPr lang="en-GB" smtClean="0"/>
              <a:t>6</a:t>
            </a:fld>
            <a:endParaRPr lang="en-GB"/>
          </a:p>
        </p:txBody>
      </p:sp>
    </p:spTree>
    <p:extLst>
      <p:ext uri="{BB962C8B-B14F-4D97-AF65-F5344CB8AC3E}">
        <p14:creationId xmlns:p14="http://schemas.microsoft.com/office/powerpoint/2010/main" val="2127395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latin typeface="Adobe Jens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Subtitles in Adobe Jensen Pro </a:t>
            </a:r>
            <a:endParaRPr lang="en-GB" dirty="0"/>
          </a:p>
        </p:txBody>
      </p:sp>
      <p:sp>
        <p:nvSpPr>
          <p:cNvPr id="4" name="Date Placeholder 3"/>
          <p:cNvSpPr>
            <a:spLocks noGrp="1"/>
          </p:cNvSpPr>
          <p:nvPr>
            <p:ph type="dt" sz="half" idx="10"/>
          </p:nvPr>
        </p:nvSpPr>
        <p:spPr/>
        <p:txBody>
          <a:bodyPr/>
          <a:lstStyle/>
          <a:p>
            <a:fld id="{01EE1152-2E83-4579-A297-B5F9E003657E}"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CF962-9CE9-471E-9A73-3622B15A1F32}" type="slidenum">
              <a:rPr lang="en-GB" smtClean="0"/>
              <a:t>‹#›</a:t>
            </a:fld>
            <a:endParaRPr lang="en-GB"/>
          </a:p>
        </p:txBody>
      </p:sp>
    </p:spTree>
    <p:extLst>
      <p:ext uri="{BB962C8B-B14F-4D97-AF65-F5344CB8AC3E}">
        <p14:creationId xmlns:p14="http://schemas.microsoft.com/office/powerpoint/2010/main" val="4222445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EE1152-2E83-4579-A297-B5F9E003657E}"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CF962-9CE9-471E-9A73-3622B15A1F32}" type="slidenum">
              <a:rPr lang="en-GB" smtClean="0"/>
              <a:t>‹#›</a:t>
            </a:fld>
            <a:endParaRPr lang="en-GB"/>
          </a:p>
        </p:txBody>
      </p:sp>
    </p:spTree>
    <p:extLst>
      <p:ext uri="{BB962C8B-B14F-4D97-AF65-F5344CB8AC3E}">
        <p14:creationId xmlns:p14="http://schemas.microsoft.com/office/powerpoint/2010/main" val="216453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1EE1152-2E83-4579-A297-B5F9E003657E}"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CF962-9CE9-471E-9A73-3622B15A1F32}" type="slidenum">
              <a:rPr lang="en-GB" smtClean="0"/>
              <a:t>‹#›</a:t>
            </a:fld>
            <a:endParaRPr lang="en-GB"/>
          </a:p>
        </p:txBody>
      </p:sp>
    </p:spTree>
    <p:extLst>
      <p:ext uri="{BB962C8B-B14F-4D97-AF65-F5344CB8AC3E}">
        <p14:creationId xmlns:p14="http://schemas.microsoft.com/office/powerpoint/2010/main" val="3796066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aseline="0"/>
            </a:lvl1pPr>
          </a:lstStyle>
          <a:p>
            <a:pPr lvl="0"/>
            <a:r>
              <a:rPr lang="en-US" dirty="0"/>
              <a:t>Body text in Adobe Jensen Pro Lt </a:t>
            </a:r>
            <a:r>
              <a:rPr lang="en-US" dirty="0" err="1"/>
              <a:t>Disp</a:t>
            </a:r>
            <a:endParaRPr lang="en-GB" dirty="0"/>
          </a:p>
        </p:txBody>
      </p:sp>
      <p:sp>
        <p:nvSpPr>
          <p:cNvPr id="4" name="Date Placeholder 3"/>
          <p:cNvSpPr>
            <a:spLocks noGrp="1"/>
          </p:cNvSpPr>
          <p:nvPr>
            <p:ph type="dt" sz="half" idx="10"/>
          </p:nvPr>
        </p:nvSpPr>
        <p:spPr/>
        <p:txBody>
          <a:bodyPr/>
          <a:lstStyle/>
          <a:p>
            <a:fld id="{01EE1152-2E83-4579-A297-B5F9E003657E}"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CF962-9CE9-471E-9A73-3622B15A1F32}" type="slidenum">
              <a:rPr lang="en-GB" smtClean="0"/>
              <a:t>‹#›</a:t>
            </a:fld>
            <a:endParaRPr lang="en-GB"/>
          </a:p>
        </p:txBody>
      </p:sp>
    </p:spTree>
    <p:extLst>
      <p:ext uri="{BB962C8B-B14F-4D97-AF65-F5344CB8AC3E}">
        <p14:creationId xmlns:p14="http://schemas.microsoft.com/office/powerpoint/2010/main" val="380088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EE1152-2E83-4579-A297-B5F9E003657E}" type="datetimeFigureOut">
              <a:rPr lang="en-GB" smtClean="0"/>
              <a:t>20/05/2025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1CF962-9CE9-471E-9A73-3622B15A1F32}" type="slidenum">
              <a:rPr lang="en-GB" smtClean="0"/>
              <a:t>‹#›</a:t>
            </a:fld>
            <a:endParaRPr lang="en-GB"/>
          </a:p>
        </p:txBody>
      </p:sp>
    </p:spTree>
    <p:extLst>
      <p:ext uri="{BB962C8B-B14F-4D97-AF65-F5344CB8AC3E}">
        <p14:creationId xmlns:p14="http://schemas.microsoft.com/office/powerpoint/2010/main" val="355249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EE1152-2E83-4579-A297-B5F9E003657E}" type="datetimeFigureOut">
              <a:rPr lang="en-GB" smtClean="0"/>
              <a:t>20/05/2025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1CF962-9CE9-471E-9A73-3622B15A1F32}" type="slidenum">
              <a:rPr lang="en-GB" smtClean="0"/>
              <a:t>‹#›</a:t>
            </a:fld>
            <a:endParaRPr lang="en-GB"/>
          </a:p>
        </p:txBody>
      </p:sp>
    </p:spTree>
    <p:extLst>
      <p:ext uri="{BB962C8B-B14F-4D97-AF65-F5344CB8AC3E}">
        <p14:creationId xmlns:p14="http://schemas.microsoft.com/office/powerpoint/2010/main" val="226493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EE1152-2E83-4579-A297-B5F9E003657E}" type="datetimeFigureOut">
              <a:rPr lang="en-GB" smtClean="0"/>
              <a:t>20/05/2025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1CF962-9CE9-471E-9A73-3622B15A1F32}" type="slidenum">
              <a:rPr lang="en-GB" smtClean="0"/>
              <a:t>‹#›</a:t>
            </a:fld>
            <a:endParaRPr lang="en-GB"/>
          </a:p>
        </p:txBody>
      </p:sp>
    </p:spTree>
    <p:extLst>
      <p:ext uri="{BB962C8B-B14F-4D97-AF65-F5344CB8AC3E}">
        <p14:creationId xmlns:p14="http://schemas.microsoft.com/office/powerpoint/2010/main" val="276629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1EE1152-2E83-4579-A297-B5F9E003657E}" type="datetimeFigureOut">
              <a:rPr lang="en-GB" smtClean="0"/>
              <a:t>20/05/2025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1CF962-9CE9-471E-9A73-3622B15A1F32}" type="slidenum">
              <a:rPr lang="en-GB" smtClean="0"/>
              <a:t>‹#›</a:t>
            </a:fld>
            <a:endParaRPr lang="en-GB"/>
          </a:p>
        </p:txBody>
      </p:sp>
    </p:spTree>
    <p:extLst>
      <p:ext uri="{BB962C8B-B14F-4D97-AF65-F5344CB8AC3E}">
        <p14:creationId xmlns:p14="http://schemas.microsoft.com/office/powerpoint/2010/main" val="1671155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216" y="6093296"/>
            <a:ext cx="2133600" cy="365125"/>
          </a:xfrm>
        </p:spPr>
        <p:txBody>
          <a:bodyPr/>
          <a:lstStyle/>
          <a:p>
            <a:fld id="{01EE1152-2E83-4579-A297-B5F9E003657E}" type="datetimeFigureOut">
              <a:rPr lang="en-GB" smtClean="0"/>
              <a:t>20/05/2025</a:t>
            </a:fld>
            <a:endParaRPr lang="en-GB"/>
          </a:p>
        </p:txBody>
      </p:sp>
      <p:sp>
        <p:nvSpPr>
          <p:cNvPr id="3" name="Footer Placeholder 2"/>
          <p:cNvSpPr>
            <a:spLocks noGrp="1"/>
          </p:cNvSpPr>
          <p:nvPr>
            <p:ph type="ftr" sz="quarter" idx="11"/>
          </p:nvPr>
        </p:nvSpPr>
        <p:spPr>
          <a:xfrm>
            <a:off x="3116560" y="6093296"/>
            <a:ext cx="2895600" cy="365125"/>
          </a:xfrm>
        </p:spPr>
        <p:txBody>
          <a:bodyPr/>
          <a:lstStyle/>
          <a:p>
            <a:endParaRPr lang="en-GB"/>
          </a:p>
        </p:txBody>
      </p:sp>
      <p:sp>
        <p:nvSpPr>
          <p:cNvPr id="4" name="Slide Number Placeholder 3"/>
          <p:cNvSpPr>
            <a:spLocks noGrp="1"/>
          </p:cNvSpPr>
          <p:nvPr>
            <p:ph type="sldNum" sz="quarter" idx="12"/>
          </p:nvPr>
        </p:nvSpPr>
        <p:spPr>
          <a:xfrm>
            <a:off x="6156176" y="6088211"/>
            <a:ext cx="2133600" cy="365125"/>
          </a:xfrm>
        </p:spPr>
        <p:txBody>
          <a:bodyPr/>
          <a:lstStyle/>
          <a:p>
            <a:fld id="{251CF962-9CE9-471E-9A73-3622B15A1F32}" type="slidenum">
              <a:rPr lang="en-GB" smtClean="0"/>
              <a:t>‹#›</a:t>
            </a:fld>
            <a:endParaRPr lang="en-GB"/>
          </a:p>
        </p:txBody>
      </p:sp>
    </p:spTree>
    <p:extLst>
      <p:ext uri="{BB962C8B-B14F-4D97-AF65-F5344CB8AC3E}">
        <p14:creationId xmlns:p14="http://schemas.microsoft.com/office/powerpoint/2010/main" val="88705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54224" y="6165304"/>
            <a:ext cx="2133600" cy="365125"/>
          </a:xfrm>
        </p:spPr>
        <p:txBody>
          <a:bodyPr/>
          <a:lstStyle/>
          <a:p>
            <a:fld id="{01EE1152-2E83-4579-A297-B5F9E003657E}" type="datetimeFigureOut">
              <a:rPr lang="en-GB" smtClean="0"/>
              <a:t>20/05/2025</a:t>
            </a:fld>
            <a:endParaRPr lang="en-GB"/>
          </a:p>
        </p:txBody>
      </p:sp>
      <p:sp>
        <p:nvSpPr>
          <p:cNvPr id="6" name="Footer Placeholder 5"/>
          <p:cNvSpPr>
            <a:spLocks noGrp="1"/>
          </p:cNvSpPr>
          <p:nvPr>
            <p:ph type="ftr" sz="quarter" idx="11"/>
          </p:nvPr>
        </p:nvSpPr>
        <p:spPr>
          <a:xfrm>
            <a:off x="3131840" y="6165304"/>
            <a:ext cx="2895600" cy="365125"/>
          </a:xfrm>
        </p:spPr>
        <p:txBody>
          <a:bodyPr/>
          <a:lstStyle/>
          <a:p>
            <a:endParaRPr lang="en-GB"/>
          </a:p>
        </p:txBody>
      </p:sp>
      <p:sp>
        <p:nvSpPr>
          <p:cNvPr id="7" name="Slide Number Placeholder 6"/>
          <p:cNvSpPr>
            <a:spLocks noGrp="1"/>
          </p:cNvSpPr>
          <p:nvPr>
            <p:ph type="sldNum" sz="quarter" idx="12"/>
          </p:nvPr>
        </p:nvSpPr>
        <p:spPr>
          <a:xfrm>
            <a:off x="6182816" y="6165304"/>
            <a:ext cx="2133600" cy="365125"/>
          </a:xfrm>
        </p:spPr>
        <p:txBody>
          <a:bodyPr/>
          <a:lstStyle/>
          <a:p>
            <a:fld id="{251CF962-9CE9-471E-9A73-3622B15A1F32}" type="slidenum">
              <a:rPr lang="en-GB" smtClean="0"/>
              <a:t>‹#›</a:t>
            </a:fld>
            <a:endParaRPr lang="en-GB"/>
          </a:p>
        </p:txBody>
      </p:sp>
    </p:spTree>
    <p:extLst>
      <p:ext uri="{BB962C8B-B14F-4D97-AF65-F5344CB8AC3E}">
        <p14:creationId xmlns:p14="http://schemas.microsoft.com/office/powerpoint/2010/main" val="3599355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54224" y="6237312"/>
            <a:ext cx="2133600" cy="365125"/>
          </a:xfrm>
        </p:spPr>
        <p:txBody>
          <a:bodyPr/>
          <a:lstStyle/>
          <a:p>
            <a:fld id="{01EE1152-2E83-4579-A297-B5F9E003657E}" type="datetimeFigureOut">
              <a:rPr lang="en-GB" smtClean="0"/>
              <a:t>20/05/2025</a:t>
            </a:fld>
            <a:endParaRPr lang="en-GB"/>
          </a:p>
        </p:txBody>
      </p:sp>
      <p:sp>
        <p:nvSpPr>
          <p:cNvPr id="6" name="Footer Placeholder 5"/>
          <p:cNvSpPr>
            <a:spLocks noGrp="1"/>
          </p:cNvSpPr>
          <p:nvPr>
            <p:ph type="ftr" sz="quarter" idx="11"/>
          </p:nvPr>
        </p:nvSpPr>
        <p:spPr>
          <a:xfrm>
            <a:off x="3124200" y="6232227"/>
            <a:ext cx="2895600" cy="365125"/>
          </a:xfrm>
        </p:spPr>
        <p:txBody>
          <a:bodyPr/>
          <a:lstStyle/>
          <a:p>
            <a:endParaRPr lang="en-GB"/>
          </a:p>
        </p:txBody>
      </p:sp>
      <p:sp>
        <p:nvSpPr>
          <p:cNvPr id="7" name="Slide Number Placeholder 6"/>
          <p:cNvSpPr>
            <a:spLocks noGrp="1"/>
          </p:cNvSpPr>
          <p:nvPr>
            <p:ph type="sldNum" sz="quarter" idx="12"/>
          </p:nvPr>
        </p:nvSpPr>
        <p:spPr>
          <a:xfrm>
            <a:off x="6156176" y="6232227"/>
            <a:ext cx="2133600" cy="365125"/>
          </a:xfrm>
        </p:spPr>
        <p:txBody>
          <a:bodyPr/>
          <a:lstStyle/>
          <a:p>
            <a:fld id="{251CF962-9CE9-471E-9A73-3622B15A1F32}" type="slidenum">
              <a:rPr lang="en-GB" smtClean="0"/>
              <a:t>‹#›</a:t>
            </a:fld>
            <a:endParaRPr lang="en-GB"/>
          </a:p>
        </p:txBody>
      </p:sp>
    </p:spTree>
    <p:extLst>
      <p:ext uri="{BB962C8B-B14F-4D97-AF65-F5344CB8AC3E}">
        <p14:creationId xmlns:p14="http://schemas.microsoft.com/office/powerpoint/2010/main" val="1209716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Header</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Text in Carter Marina</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EE1152-2E83-4579-A297-B5F9E003657E}" type="datetimeFigureOut">
              <a:rPr lang="en-GB" smtClean="0"/>
              <a:t>20/05/2025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1CF962-9CE9-471E-9A73-3622B15A1F32}" type="slidenum">
              <a:rPr lang="en-GB" smtClean="0"/>
              <a:t>‹#›</a:t>
            </a:fld>
            <a:endParaRPr lang="en-GB"/>
          </a:p>
        </p:txBody>
      </p:sp>
    </p:spTree>
    <p:extLst>
      <p:ext uri="{BB962C8B-B14F-4D97-AF65-F5344CB8AC3E}">
        <p14:creationId xmlns:p14="http://schemas.microsoft.com/office/powerpoint/2010/main" val="1169874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Carta Marina" pitchFamily="50" charset="0"/>
          <a:ea typeface="+mj-ea"/>
          <a:cs typeface="Carta Marina" pitchFamily="50"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dobe Jenson Pro Lt Disp"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dobe Jenson Pro Lt Disp"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dobe Jenson Pro Lt Disp"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dobe Jenson Pro Lt Disp"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7029" y="2265909"/>
            <a:ext cx="5818198" cy="4133361"/>
          </a:xfrm>
          <a:prstGeom prst="rect">
            <a:avLst/>
          </a:prstGeom>
        </p:spPr>
      </p:pic>
      <p:pic>
        <p:nvPicPr>
          <p:cNvPr id="1026" name="Picture 2" descr="\\wcw3gen001\home$\nclarke1\My Documents\My Pictures\Pictu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1123012"/>
            <a:ext cx="7772401" cy="15732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black logo&#10;&#10;AI-generated content may be incorrect.">
            <a:extLst>
              <a:ext uri="{FF2B5EF4-FFF2-40B4-BE49-F238E27FC236}">
                <a16:creationId xmlns:a16="http://schemas.microsoft.com/office/drawing/2014/main" id="{203799B8-B3BF-E2D1-CB09-1A6C371831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944" y="261258"/>
            <a:ext cx="1445518" cy="119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17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128" y="1289233"/>
            <a:ext cx="7175743" cy="3440978"/>
          </a:xfrm>
          <a:prstGeom prst="rect">
            <a:avLst/>
          </a:prstGeom>
        </p:spPr>
      </p:pic>
      <p:pic>
        <p:nvPicPr>
          <p:cNvPr id="2050" name="Picture 2" descr="\\wcw3gen001\home$\nclarke1\My Documents\My Pictures\Pictur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34" y="5016558"/>
            <a:ext cx="8229600" cy="168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80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28" y="1409259"/>
            <a:ext cx="7571744" cy="3630872"/>
          </a:xfrm>
          <a:prstGeom prst="rect">
            <a:avLst/>
          </a:prstGeom>
        </p:spPr>
      </p:pic>
      <p:sp>
        <p:nvSpPr>
          <p:cNvPr id="4" name="TextBox 3"/>
          <p:cNvSpPr txBox="1"/>
          <p:nvPr/>
        </p:nvSpPr>
        <p:spPr>
          <a:xfrm>
            <a:off x="4375245" y="2137848"/>
            <a:ext cx="1008112" cy="369332"/>
          </a:xfrm>
          <a:prstGeom prst="rect">
            <a:avLst/>
          </a:prstGeom>
          <a:noFill/>
        </p:spPr>
        <p:txBody>
          <a:bodyPr wrap="square" rtlCol="0">
            <a:spAutoFit/>
          </a:bodyPr>
          <a:lstStyle/>
          <a:p>
            <a:r>
              <a:rPr lang="en-GB" dirty="0">
                <a:solidFill>
                  <a:srgbClr val="7030A0"/>
                </a:solidFill>
                <a:latin typeface="Aharoni" panose="02010803020104030203" pitchFamily="2" charset="-79"/>
                <a:cs typeface="Aharoni" panose="02010803020104030203" pitchFamily="2" charset="-79"/>
              </a:rPr>
              <a:t>King</a:t>
            </a:r>
          </a:p>
        </p:txBody>
      </p:sp>
      <p:pic>
        <p:nvPicPr>
          <p:cNvPr id="3074" name="Picture 2" descr="F:\MARKETING\2019\Brand Identity\Warwick Castle Toolkit (for client)\Icons\Single icons - blue\Asset 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20259"/>
            <a:ext cx="901700" cy="88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3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97" y="964759"/>
            <a:ext cx="8136904" cy="3901883"/>
          </a:xfrm>
          <a:prstGeom prst="rect">
            <a:avLst/>
          </a:prstGeom>
        </p:spPr>
      </p:pic>
      <p:sp>
        <p:nvSpPr>
          <p:cNvPr id="4" name="TextBox 3"/>
          <p:cNvSpPr txBox="1"/>
          <p:nvPr/>
        </p:nvSpPr>
        <p:spPr>
          <a:xfrm>
            <a:off x="4211960" y="1756848"/>
            <a:ext cx="1008112" cy="369332"/>
          </a:xfrm>
          <a:prstGeom prst="rect">
            <a:avLst/>
          </a:prstGeom>
          <a:noFill/>
        </p:spPr>
        <p:txBody>
          <a:bodyPr wrap="square" rtlCol="0">
            <a:spAutoFit/>
          </a:bodyPr>
          <a:lstStyle/>
          <a:p>
            <a:r>
              <a:rPr lang="en-GB">
                <a:solidFill>
                  <a:srgbClr val="7030A0"/>
                </a:solidFill>
                <a:latin typeface="Aharoni" panose="02010803020104030203" pitchFamily="2" charset="-79"/>
                <a:cs typeface="Aharoni" panose="02010803020104030203" pitchFamily="2" charset="-79"/>
              </a:rPr>
              <a:t>King</a:t>
            </a:r>
          </a:p>
        </p:txBody>
      </p:sp>
      <p:sp>
        <p:nvSpPr>
          <p:cNvPr id="6" name="TextBox 5"/>
          <p:cNvSpPr txBox="1"/>
          <p:nvPr/>
        </p:nvSpPr>
        <p:spPr>
          <a:xfrm>
            <a:off x="4049942" y="2560095"/>
            <a:ext cx="1044116" cy="369332"/>
          </a:xfrm>
          <a:prstGeom prst="rect">
            <a:avLst/>
          </a:prstGeom>
          <a:noFill/>
        </p:spPr>
        <p:txBody>
          <a:bodyPr wrap="square" rtlCol="0">
            <a:spAutoFit/>
          </a:bodyPr>
          <a:lstStyle/>
          <a:p>
            <a:r>
              <a:rPr lang="en-GB">
                <a:solidFill>
                  <a:srgbClr val="0070C0"/>
                </a:solidFill>
                <a:latin typeface="Aharoni" panose="02010803020104030203" pitchFamily="2" charset="-79"/>
                <a:cs typeface="Aharoni" panose="02010803020104030203" pitchFamily="2" charset="-79"/>
              </a:rPr>
              <a:t>Barons</a:t>
            </a:r>
          </a:p>
        </p:txBody>
      </p:sp>
      <p:sp>
        <p:nvSpPr>
          <p:cNvPr id="7" name="Curved Left Arrow 6"/>
          <p:cNvSpPr/>
          <p:nvPr/>
        </p:nvSpPr>
        <p:spPr>
          <a:xfrm>
            <a:off x="5529588" y="1919486"/>
            <a:ext cx="432048" cy="55109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Curved Right Arrow 7"/>
          <p:cNvSpPr/>
          <p:nvPr/>
        </p:nvSpPr>
        <p:spPr>
          <a:xfrm>
            <a:off x="3257854" y="1919486"/>
            <a:ext cx="432048" cy="576064"/>
          </a:xfrm>
          <a:prstGeom prst="curvedRightArrow">
            <a:avLst>
              <a:gd name="adj1" fmla="val 25000"/>
              <a:gd name="adj2" fmla="val 6666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5994158" y="1870708"/>
            <a:ext cx="1944216" cy="584775"/>
          </a:xfrm>
          <a:prstGeom prst="rect">
            <a:avLst/>
          </a:prstGeom>
          <a:noFill/>
        </p:spPr>
        <p:txBody>
          <a:bodyPr wrap="square" rtlCol="0">
            <a:spAutoFit/>
          </a:bodyPr>
          <a:lstStyle/>
          <a:p>
            <a:r>
              <a:rPr lang="en-GB" sz="1600">
                <a:latin typeface="Trebuchet MS" panose="020B0603020202020204" pitchFamily="34" charset="0"/>
              </a:rPr>
              <a:t>Monarch gives land to Barons</a:t>
            </a:r>
          </a:p>
        </p:txBody>
      </p:sp>
      <p:sp>
        <p:nvSpPr>
          <p:cNvPr id="10" name="TextBox 9"/>
          <p:cNvSpPr txBox="1"/>
          <p:nvPr/>
        </p:nvSpPr>
        <p:spPr>
          <a:xfrm>
            <a:off x="881590" y="1864570"/>
            <a:ext cx="2304256" cy="830997"/>
          </a:xfrm>
          <a:prstGeom prst="rect">
            <a:avLst/>
          </a:prstGeom>
          <a:noFill/>
        </p:spPr>
        <p:txBody>
          <a:bodyPr wrap="square" rtlCol="0">
            <a:spAutoFit/>
          </a:bodyPr>
          <a:lstStyle/>
          <a:p>
            <a:r>
              <a:rPr lang="en-GB" sz="1600">
                <a:latin typeface="Trebuchet MS" panose="020B0603020202020204" pitchFamily="34" charset="0"/>
              </a:rPr>
              <a:t>Barons supply knights and taxes to the monarch</a:t>
            </a:r>
          </a:p>
        </p:txBody>
      </p:sp>
      <p:pic>
        <p:nvPicPr>
          <p:cNvPr id="11" name="Picture 2" descr="F:\MARKETING\2019\Brand Identity\Warwick Castle Toolkit (for client)\Icons\Single icons - blue\Asset 1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20259"/>
            <a:ext cx="901700" cy="8890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MARKETING\2019\Brand Identity\Warwick Castle Toolkit (for client)\Icons\Single icons - blue\Asset 2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520259"/>
            <a:ext cx="838200" cy="81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81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97" y="964759"/>
            <a:ext cx="8136904" cy="3901883"/>
          </a:xfrm>
          <a:prstGeom prst="rect">
            <a:avLst/>
          </a:prstGeom>
        </p:spPr>
      </p:pic>
      <p:sp>
        <p:nvSpPr>
          <p:cNvPr id="4" name="TextBox 3"/>
          <p:cNvSpPr txBox="1"/>
          <p:nvPr/>
        </p:nvSpPr>
        <p:spPr>
          <a:xfrm>
            <a:off x="4211960" y="1756848"/>
            <a:ext cx="1008112" cy="369332"/>
          </a:xfrm>
          <a:prstGeom prst="rect">
            <a:avLst/>
          </a:prstGeom>
          <a:noFill/>
        </p:spPr>
        <p:txBody>
          <a:bodyPr wrap="square" rtlCol="0">
            <a:spAutoFit/>
          </a:bodyPr>
          <a:lstStyle/>
          <a:p>
            <a:r>
              <a:rPr lang="en-GB">
                <a:solidFill>
                  <a:srgbClr val="7030A0"/>
                </a:solidFill>
                <a:latin typeface="Aharoni" panose="02010803020104030203" pitchFamily="2" charset="-79"/>
                <a:cs typeface="Aharoni" panose="02010803020104030203" pitchFamily="2" charset="-79"/>
              </a:rPr>
              <a:t>King</a:t>
            </a:r>
          </a:p>
        </p:txBody>
      </p:sp>
      <p:sp>
        <p:nvSpPr>
          <p:cNvPr id="6" name="TextBox 5"/>
          <p:cNvSpPr txBox="1"/>
          <p:nvPr/>
        </p:nvSpPr>
        <p:spPr>
          <a:xfrm>
            <a:off x="4049942" y="2560095"/>
            <a:ext cx="1044116" cy="369332"/>
          </a:xfrm>
          <a:prstGeom prst="rect">
            <a:avLst/>
          </a:prstGeom>
          <a:noFill/>
        </p:spPr>
        <p:txBody>
          <a:bodyPr wrap="square" rtlCol="0">
            <a:spAutoFit/>
          </a:bodyPr>
          <a:lstStyle/>
          <a:p>
            <a:r>
              <a:rPr lang="en-GB">
                <a:solidFill>
                  <a:srgbClr val="0070C0"/>
                </a:solidFill>
                <a:latin typeface="Aharoni" panose="02010803020104030203" pitchFamily="2" charset="-79"/>
                <a:cs typeface="Aharoni" panose="02010803020104030203" pitchFamily="2" charset="-79"/>
              </a:rPr>
              <a:t>Barons</a:t>
            </a:r>
          </a:p>
        </p:txBody>
      </p:sp>
      <p:sp>
        <p:nvSpPr>
          <p:cNvPr id="7" name="Curved Left Arrow 6"/>
          <p:cNvSpPr/>
          <p:nvPr/>
        </p:nvSpPr>
        <p:spPr>
          <a:xfrm>
            <a:off x="5529588" y="1919486"/>
            <a:ext cx="432048" cy="55109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Curved Right Arrow 7"/>
          <p:cNvSpPr/>
          <p:nvPr/>
        </p:nvSpPr>
        <p:spPr>
          <a:xfrm>
            <a:off x="3257854" y="1919486"/>
            <a:ext cx="432048" cy="576064"/>
          </a:xfrm>
          <a:prstGeom prst="curvedRightArrow">
            <a:avLst>
              <a:gd name="adj1" fmla="val 25000"/>
              <a:gd name="adj2" fmla="val 6666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5994158" y="1870708"/>
            <a:ext cx="1944216" cy="584775"/>
          </a:xfrm>
          <a:prstGeom prst="rect">
            <a:avLst/>
          </a:prstGeom>
          <a:noFill/>
        </p:spPr>
        <p:txBody>
          <a:bodyPr wrap="square" rtlCol="0">
            <a:spAutoFit/>
          </a:bodyPr>
          <a:lstStyle/>
          <a:p>
            <a:r>
              <a:rPr lang="en-GB" sz="1600">
                <a:latin typeface="Trebuchet MS" panose="020B0603020202020204" pitchFamily="34" charset="0"/>
              </a:rPr>
              <a:t>Monarch gives land to Barons</a:t>
            </a:r>
          </a:p>
        </p:txBody>
      </p:sp>
      <p:sp>
        <p:nvSpPr>
          <p:cNvPr id="10" name="TextBox 9"/>
          <p:cNvSpPr txBox="1"/>
          <p:nvPr/>
        </p:nvSpPr>
        <p:spPr>
          <a:xfrm>
            <a:off x="881590" y="1864570"/>
            <a:ext cx="2304256" cy="830997"/>
          </a:xfrm>
          <a:prstGeom prst="rect">
            <a:avLst/>
          </a:prstGeom>
          <a:noFill/>
        </p:spPr>
        <p:txBody>
          <a:bodyPr wrap="square" rtlCol="0">
            <a:spAutoFit/>
          </a:bodyPr>
          <a:lstStyle/>
          <a:p>
            <a:r>
              <a:rPr lang="en-GB" sz="1600">
                <a:latin typeface="Trebuchet MS" panose="020B0603020202020204" pitchFamily="34" charset="0"/>
              </a:rPr>
              <a:t>Barons supply knights and taxes to the monarch</a:t>
            </a:r>
          </a:p>
        </p:txBody>
      </p:sp>
      <p:sp>
        <p:nvSpPr>
          <p:cNvPr id="11" name="Curved Left Arrow 10"/>
          <p:cNvSpPr/>
          <p:nvPr/>
        </p:nvSpPr>
        <p:spPr>
          <a:xfrm>
            <a:off x="6254385" y="2862807"/>
            <a:ext cx="432048" cy="55109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p:cNvSpPr txBox="1"/>
          <p:nvPr/>
        </p:nvSpPr>
        <p:spPr>
          <a:xfrm>
            <a:off x="6804248" y="2811774"/>
            <a:ext cx="1944216" cy="584775"/>
          </a:xfrm>
          <a:prstGeom prst="rect">
            <a:avLst/>
          </a:prstGeom>
          <a:noFill/>
        </p:spPr>
        <p:txBody>
          <a:bodyPr wrap="square" rtlCol="0">
            <a:spAutoFit/>
          </a:bodyPr>
          <a:lstStyle/>
          <a:p>
            <a:r>
              <a:rPr lang="en-GB" sz="1600">
                <a:latin typeface="Trebuchet MS" panose="020B0603020202020204" pitchFamily="34" charset="0"/>
              </a:rPr>
              <a:t>Barons give land to knights</a:t>
            </a:r>
          </a:p>
        </p:txBody>
      </p:sp>
      <p:sp>
        <p:nvSpPr>
          <p:cNvPr id="13" name="Curved Right Arrow 12"/>
          <p:cNvSpPr/>
          <p:nvPr/>
        </p:nvSpPr>
        <p:spPr>
          <a:xfrm flipV="1">
            <a:off x="2437352" y="2778237"/>
            <a:ext cx="432048" cy="7202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263927" y="2836744"/>
            <a:ext cx="2304256" cy="584775"/>
          </a:xfrm>
          <a:prstGeom prst="rect">
            <a:avLst/>
          </a:prstGeom>
          <a:noFill/>
        </p:spPr>
        <p:txBody>
          <a:bodyPr wrap="square" rtlCol="0">
            <a:spAutoFit/>
          </a:bodyPr>
          <a:lstStyle/>
          <a:p>
            <a:r>
              <a:rPr lang="en-GB" sz="1600">
                <a:latin typeface="Trebuchet MS" panose="020B0603020202020204" pitchFamily="34" charset="0"/>
              </a:rPr>
              <a:t>Knights fight in the Barons army</a:t>
            </a:r>
          </a:p>
        </p:txBody>
      </p:sp>
      <p:sp>
        <p:nvSpPr>
          <p:cNvPr id="15" name="TextBox 14"/>
          <p:cNvSpPr txBox="1"/>
          <p:nvPr/>
        </p:nvSpPr>
        <p:spPr>
          <a:xfrm>
            <a:off x="3471055" y="3387837"/>
            <a:ext cx="2397089" cy="369332"/>
          </a:xfrm>
          <a:prstGeom prst="rect">
            <a:avLst/>
          </a:prstGeom>
          <a:noFill/>
        </p:spPr>
        <p:txBody>
          <a:bodyPr wrap="square" rtlCol="0">
            <a:spAutoFit/>
          </a:bodyPr>
          <a:lstStyle/>
          <a:p>
            <a:r>
              <a:rPr lang="en-GB">
                <a:solidFill>
                  <a:srgbClr val="FF0000"/>
                </a:solidFill>
                <a:latin typeface="Aharoni" panose="02010803020104030203" pitchFamily="2" charset="-79"/>
                <a:cs typeface="Aharoni" panose="02010803020104030203" pitchFamily="2" charset="-79"/>
              </a:rPr>
              <a:t>Lords and Knights</a:t>
            </a:r>
          </a:p>
        </p:txBody>
      </p:sp>
      <p:pic>
        <p:nvPicPr>
          <p:cNvPr id="16" name="Picture 2" descr="F:\MARKETING\2019\Brand Identity\Warwick Castle Toolkit (for client)\Icons\Single icons - blue\Asset 2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312" y="520259"/>
            <a:ext cx="8382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MARKETING\2019\Brand Identity\Warwick Castle Toolkit (for client)\Icons\Single icons - blue\Asset 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520259"/>
            <a:ext cx="901700" cy="889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F:\MARKETING\2019\Brand Identity\Warwick Castle Toolkit (for client)\Icons\Single icons - blue\Asset 8.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430" y="5445224"/>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71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9" grpId="0"/>
      <p:bldP spid="10" grpId="0"/>
      <p:bldP spid="11" grpId="0" animBg="1"/>
      <p:bldP spid="12" grpId="0"/>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749" y="1124934"/>
            <a:ext cx="8254874" cy="3958453"/>
          </a:xfrm>
          <a:prstGeom prst="rect">
            <a:avLst/>
          </a:prstGeom>
        </p:spPr>
      </p:pic>
      <p:sp>
        <p:nvSpPr>
          <p:cNvPr id="4" name="TextBox 3"/>
          <p:cNvSpPr txBox="1"/>
          <p:nvPr/>
        </p:nvSpPr>
        <p:spPr>
          <a:xfrm>
            <a:off x="4351414" y="1864570"/>
            <a:ext cx="1008112" cy="369332"/>
          </a:xfrm>
          <a:prstGeom prst="rect">
            <a:avLst/>
          </a:prstGeom>
          <a:noFill/>
        </p:spPr>
        <p:txBody>
          <a:bodyPr wrap="square" rtlCol="0">
            <a:spAutoFit/>
          </a:bodyPr>
          <a:lstStyle/>
          <a:p>
            <a:r>
              <a:rPr lang="en-GB" dirty="0">
                <a:solidFill>
                  <a:srgbClr val="7030A0"/>
                </a:solidFill>
                <a:latin typeface="Aharoni" panose="02010803020104030203" pitchFamily="2" charset="-79"/>
                <a:cs typeface="Aharoni" panose="02010803020104030203" pitchFamily="2" charset="-79"/>
              </a:rPr>
              <a:t>King</a:t>
            </a:r>
          </a:p>
        </p:txBody>
      </p:sp>
      <p:sp>
        <p:nvSpPr>
          <p:cNvPr id="6" name="TextBox 5"/>
          <p:cNvSpPr txBox="1"/>
          <p:nvPr/>
        </p:nvSpPr>
        <p:spPr>
          <a:xfrm>
            <a:off x="4267455" y="2627108"/>
            <a:ext cx="1044116" cy="369332"/>
          </a:xfrm>
          <a:prstGeom prst="rect">
            <a:avLst/>
          </a:prstGeom>
          <a:noFill/>
        </p:spPr>
        <p:txBody>
          <a:bodyPr wrap="square" rtlCol="0">
            <a:spAutoFit/>
          </a:bodyPr>
          <a:lstStyle/>
          <a:p>
            <a:r>
              <a:rPr lang="en-GB" dirty="0">
                <a:solidFill>
                  <a:srgbClr val="0070C0"/>
                </a:solidFill>
                <a:latin typeface="Aharoni" panose="02010803020104030203" pitchFamily="2" charset="-79"/>
                <a:cs typeface="Aharoni" panose="02010803020104030203" pitchFamily="2" charset="-79"/>
              </a:rPr>
              <a:t>Barons</a:t>
            </a:r>
          </a:p>
        </p:txBody>
      </p:sp>
      <p:sp>
        <p:nvSpPr>
          <p:cNvPr id="7" name="Curved Left Arrow 6"/>
          <p:cNvSpPr/>
          <p:nvPr/>
        </p:nvSpPr>
        <p:spPr>
          <a:xfrm>
            <a:off x="5529588" y="1919486"/>
            <a:ext cx="432048" cy="55109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Curved Right Arrow 7"/>
          <p:cNvSpPr/>
          <p:nvPr/>
        </p:nvSpPr>
        <p:spPr>
          <a:xfrm>
            <a:off x="3257854" y="1919486"/>
            <a:ext cx="432048" cy="576064"/>
          </a:xfrm>
          <a:prstGeom prst="curvedRightArrow">
            <a:avLst>
              <a:gd name="adj1" fmla="val 25000"/>
              <a:gd name="adj2" fmla="val 6666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p:nvSpPr>
        <p:spPr>
          <a:xfrm>
            <a:off x="5994158" y="1870708"/>
            <a:ext cx="1944216" cy="584775"/>
          </a:xfrm>
          <a:prstGeom prst="rect">
            <a:avLst/>
          </a:prstGeom>
          <a:noFill/>
        </p:spPr>
        <p:txBody>
          <a:bodyPr wrap="square" rtlCol="0">
            <a:spAutoFit/>
          </a:bodyPr>
          <a:lstStyle/>
          <a:p>
            <a:r>
              <a:rPr lang="en-GB" sz="1600">
                <a:latin typeface="Trebuchet MS" panose="020B0603020202020204" pitchFamily="34" charset="0"/>
              </a:rPr>
              <a:t>Monarch gives land to Barons</a:t>
            </a:r>
          </a:p>
        </p:txBody>
      </p:sp>
      <p:sp>
        <p:nvSpPr>
          <p:cNvPr id="10" name="TextBox 9"/>
          <p:cNvSpPr txBox="1"/>
          <p:nvPr/>
        </p:nvSpPr>
        <p:spPr>
          <a:xfrm>
            <a:off x="881590" y="1864570"/>
            <a:ext cx="2304256" cy="830997"/>
          </a:xfrm>
          <a:prstGeom prst="rect">
            <a:avLst/>
          </a:prstGeom>
          <a:noFill/>
        </p:spPr>
        <p:txBody>
          <a:bodyPr wrap="square" rtlCol="0">
            <a:spAutoFit/>
          </a:bodyPr>
          <a:lstStyle/>
          <a:p>
            <a:r>
              <a:rPr lang="en-GB" sz="1600">
                <a:latin typeface="Trebuchet MS" panose="020B0603020202020204" pitchFamily="34" charset="0"/>
              </a:rPr>
              <a:t>Barons supply knights and taxes to the monarch</a:t>
            </a:r>
          </a:p>
        </p:txBody>
      </p:sp>
      <p:sp>
        <p:nvSpPr>
          <p:cNvPr id="11" name="Curved Left Arrow 10"/>
          <p:cNvSpPr/>
          <p:nvPr/>
        </p:nvSpPr>
        <p:spPr>
          <a:xfrm>
            <a:off x="6254385" y="2862807"/>
            <a:ext cx="432048" cy="55109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p:cNvSpPr txBox="1"/>
          <p:nvPr/>
        </p:nvSpPr>
        <p:spPr>
          <a:xfrm>
            <a:off x="6804248" y="2811774"/>
            <a:ext cx="1944216" cy="584775"/>
          </a:xfrm>
          <a:prstGeom prst="rect">
            <a:avLst/>
          </a:prstGeom>
          <a:noFill/>
        </p:spPr>
        <p:txBody>
          <a:bodyPr wrap="square" rtlCol="0">
            <a:spAutoFit/>
          </a:bodyPr>
          <a:lstStyle/>
          <a:p>
            <a:r>
              <a:rPr lang="en-GB" sz="1600">
                <a:latin typeface="Trebuchet MS" panose="020B0603020202020204" pitchFamily="34" charset="0"/>
              </a:rPr>
              <a:t>Barons give land to knights</a:t>
            </a:r>
          </a:p>
        </p:txBody>
      </p:sp>
      <p:sp>
        <p:nvSpPr>
          <p:cNvPr id="13" name="Curved Right Arrow 12"/>
          <p:cNvSpPr/>
          <p:nvPr/>
        </p:nvSpPr>
        <p:spPr>
          <a:xfrm flipV="1">
            <a:off x="2437352" y="2778237"/>
            <a:ext cx="432048" cy="7202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p:cNvSpPr txBox="1"/>
          <p:nvPr/>
        </p:nvSpPr>
        <p:spPr>
          <a:xfrm>
            <a:off x="263927" y="2836744"/>
            <a:ext cx="2304256" cy="584775"/>
          </a:xfrm>
          <a:prstGeom prst="rect">
            <a:avLst/>
          </a:prstGeom>
          <a:noFill/>
        </p:spPr>
        <p:txBody>
          <a:bodyPr wrap="square" rtlCol="0">
            <a:spAutoFit/>
          </a:bodyPr>
          <a:lstStyle/>
          <a:p>
            <a:r>
              <a:rPr lang="en-GB" sz="1600">
                <a:latin typeface="Trebuchet MS" panose="020B0603020202020204" pitchFamily="34" charset="0"/>
              </a:rPr>
              <a:t>Knights fight in the Barons army</a:t>
            </a:r>
          </a:p>
        </p:txBody>
      </p:sp>
      <p:sp>
        <p:nvSpPr>
          <p:cNvPr id="15" name="TextBox 14"/>
          <p:cNvSpPr txBox="1"/>
          <p:nvPr/>
        </p:nvSpPr>
        <p:spPr>
          <a:xfrm>
            <a:off x="3656925" y="3446763"/>
            <a:ext cx="2397089" cy="369332"/>
          </a:xfrm>
          <a:prstGeom prst="rect">
            <a:avLst/>
          </a:prstGeom>
          <a:noFill/>
        </p:spPr>
        <p:txBody>
          <a:bodyPr wrap="square" rtlCol="0">
            <a:spAutoFit/>
          </a:bodyPr>
          <a:lstStyle/>
          <a:p>
            <a:r>
              <a:rPr lang="en-GB" dirty="0">
                <a:solidFill>
                  <a:srgbClr val="FF0000"/>
                </a:solidFill>
                <a:latin typeface="Aharoni" panose="02010803020104030203" pitchFamily="2" charset="-79"/>
                <a:cs typeface="Aharoni" panose="02010803020104030203" pitchFamily="2" charset="-79"/>
              </a:rPr>
              <a:t>Lords and Knights</a:t>
            </a:r>
          </a:p>
        </p:txBody>
      </p:sp>
      <p:sp>
        <p:nvSpPr>
          <p:cNvPr id="16" name="TextBox 15"/>
          <p:cNvSpPr txBox="1"/>
          <p:nvPr/>
        </p:nvSpPr>
        <p:spPr>
          <a:xfrm>
            <a:off x="3564547" y="4341007"/>
            <a:ext cx="2397089" cy="369332"/>
          </a:xfrm>
          <a:prstGeom prst="rect">
            <a:avLst/>
          </a:prstGeom>
          <a:noFill/>
        </p:spPr>
        <p:txBody>
          <a:bodyPr wrap="square" rtlCol="0">
            <a:spAutoFit/>
          </a:bodyPr>
          <a:lstStyle/>
          <a:p>
            <a:r>
              <a:rPr lang="en-GB" dirty="0">
                <a:solidFill>
                  <a:schemeClr val="accent2"/>
                </a:solidFill>
                <a:latin typeface="Aharoni" panose="02010803020104030203" pitchFamily="2" charset="-79"/>
                <a:cs typeface="Aharoni" panose="02010803020104030203" pitchFamily="2" charset="-79"/>
              </a:rPr>
              <a:t>Peasants and Serfs</a:t>
            </a:r>
          </a:p>
        </p:txBody>
      </p:sp>
      <p:sp>
        <p:nvSpPr>
          <p:cNvPr id="17" name="Curved Left Arrow 16"/>
          <p:cNvSpPr/>
          <p:nvPr/>
        </p:nvSpPr>
        <p:spPr>
          <a:xfrm>
            <a:off x="6750242" y="3686385"/>
            <a:ext cx="432048" cy="55109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Curved Right Arrow 17"/>
          <p:cNvSpPr/>
          <p:nvPr/>
        </p:nvSpPr>
        <p:spPr>
          <a:xfrm flipV="1">
            <a:off x="1837094" y="3600044"/>
            <a:ext cx="432048" cy="7202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p:cNvSpPr txBox="1"/>
          <p:nvPr/>
        </p:nvSpPr>
        <p:spPr>
          <a:xfrm>
            <a:off x="7380312" y="3821979"/>
            <a:ext cx="1944216" cy="830997"/>
          </a:xfrm>
          <a:prstGeom prst="rect">
            <a:avLst/>
          </a:prstGeom>
          <a:noFill/>
        </p:spPr>
        <p:txBody>
          <a:bodyPr wrap="square" rtlCol="0">
            <a:spAutoFit/>
          </a:bodyPr>
          <a:lstStyle/>
          <a:p>
            <a:r>
              <a:rPr lang="en-GB" sz="1600">
                <a:latin typeface="Trebuchet MS" panose="020B0603020202020204" pitchFamily="34" charset="0"/>
              </a:rPr>
              <a:t>Lord gives protection to peasants</a:t>
            </a:r>
          </a:p>
        </p:txBody>
      </p:sp>
      <p:sp>
        <p:nvSpPr>
          <p:cNvPr id="20" name="TextBox 19"/>
          <p:cNvSpPr txBox="1"/>
          <p:nvPr/>
        </p:nvSpPr>
        <p:spPr>
          <a:xfrm>
            <a:off x="239733" y="3700321"/>
            <a:ext cx="1453345" cy="1323439"/>
          </a:xfrm>
          <a:prstGeom prst="rect">
            <a:avLst/>
          </a:prstGeom>
          <a:noFill/>
        </p:spPr>
        <p:txBody>
          <a:bodyPr wrap="square" rtlCol="0">
            <a:spAutoFit/>
          </a:bodyPr>
          <a:lstStyle/>
          <a:p>
            <a:r>
              <a:rPr lang="en-GB" sz="1600">
                <a:latin typeface="Trebuchet MS" panose="020B0603020202020204" pitchFamily="34" charset="0"/>
              </a:rPr>
              <a:t>Peasants and serfs provide food and services</a:t>
            </a:r>
          </a:p>
          <a:p>
            <a:endParaRPr lang="en-GB" sz="1600">
              <a:latin typeface="Trebuchet MS" panose="020B0603020202020204" pitchFamily="34" charset="0"/>
            </a:endParaRPr>
          </a:p>
        </p:txBody>
      </p:sp>
      <p:pic>
        <p:nvPicPr>
          <p:cNvPr id="21" name="Picture 2" descr="F:\MARKETING\2019\Brand Identity\Warwick Castle Toolkit (for client)\Icons\Single icons - blue\Asset 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430" y="5445224"/>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F:\MARKETING\2019\Brand Identity\Warwick Castle Toolkit (for client)\Icons\Single icons - blue\Asset 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520259"/>
            <a:ext cx="901700" cy="889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MARKETING\2019\Brand Identity\Warwick Castle Toolkit (for client)\Icons\Single icons - blue\Asset 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312" y="520259"/>
            <a:ext cx="838200" cy="8128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F:\MARKETING\2019\Brand Identity\Warwick Castle Toolkit (for client)\Icons\Single icons - blue\Asset 17.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0312" y="5438383"/>
            <a:ext cx="965200" cy="96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47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20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2000"/>
                                        <p:tgtEl>
                                          <p:spTgt spid="1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2000"/>
                                        <p:tgtEl>
                                          <p:spTgt spid="13"/>
                                        </p:tgtEl>
                                      </p:cBhvr>
                                    </p:animEffect>
                                  </p:childTnLst>
                                </p:cTn>
                              </p:par>
                            </p:childTnLst>
                          </p:cTn>
                        </p:par>
                        <p:par>
                          <p:cTn id="40" fill="hold">
                            <p:stCondLst>
                              <p:cond delay="6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20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000"/>
                                        <p:tgtEl>
                                          <p:spTgt spid="1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20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P spid="9" grpId="0"/>
      <p:bldP spid="10" grpId="0"/>
      <p:bldP spid="11" grpId="0" animBg="1"/>
      <p:bldP spid="12" grpId="0"/>
      <p:bldP spid="13" grpId="0" animBg="1"/>
      <p:bldP spid="14" grpId="0"/>
      <p:bldP spid="15" grpId="0"/>
      <p:bldP spid="16" grpId="0"/>
      <p:bldP spid="17" grpId="0" animBg="1"/>
      <p:bldP spid="18" grpId="0" animBg="1"/>
      <p:bldP spid="19"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Arial Black" panose="020B0A04020102020204" pitchFamily="34" charset="0"/>
              </a:rPr>
              <a:t>Facts about the feudal system</a:t>
            </a:r>
          </a:p>
        </p:txBody>
      </p:sp>
      <p:sp>
        <p:nvSpPr>
          <p:cNvPr id="3" name="Content Placeholder 2"/>
          <p:cNvSpPr>
            <a:spLocks noGrp="1"/>
          </p:cNvSpPr>
          <p:nvPr>
            <p:ph idx="1"/>
          </p:nvPr>
        </p:nvSpPr>
        <p:spPr>
          <a:xfrm>
            <a:off x="457200" y="1600201"/>
            <a:ext cx="8229600" cy="820688"/>
          </a:xfrm>
        </p:spPr>
        <p:txBody>
          <a:bodyPr>
            <a:normAutofit lnSpcReduction="10000"/>
          </a:bodyPr>
          <a:lstStyle/>
          <a:p>
            <a:r>
              <a:rPr lang="en-GB" sz="2400">
                <a:latin typeface="Trebuchet MS" panose="020B0603020202020204" pitchFamily="34" charset="0"/>
              </a:rPr>
              <a:t>Around 90 percent of the people worked the land as peasants.</a:t>
            </a:r>
          </a:p>
        </p:txBody>
      </p:sp>
      <p:sp>
        <p:nvSpPr>
          <p:cNvPr id="4" name="Content Placeholder 2"/>
          <p:cNvSpPr txBox="1">
            <a:spLocks/>
          </p:cNvSpPr>
          <p:nvPr/>
        </p:nvSpPr>
        <p:spPr>
          <a:xfrm>
            <a:off x="424069" y="2636912"/>
            <a:ext cx="8229600" cy="8206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a:latin typeface="Trebuchet MS" panose="020B0603020202020204" pitchFamily="34" charset="0"/>
              </a:rPr>
              <a:t>Peasants worked hard and died young. Most were dead before they reached 30 years old..</a:t>
            </a:r>
          </a:p>
        </p:txBody>
      </p:sp>
      <p:sp>
        <p:nvSpPr>
          <p:cNvPr id="5" name="Content Placeholder 2"/>
          <p:cNvSpPr txBox="1">
            <a:spLocks/>
          </p:cNvSpPr>
          <p:nvPr/>
        </p:nvSpPr>
        <p:spPr>
          <a:xfrm>
            <a:off x="398917" y="3645024"/>
            <a:ext cx="8229600" cy="8206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a:latin typeface="Trebuchet MS" panose="020B0603020202020204" pitchFamily="34" charset="0"/>
              </a:rPr>
              <a:t>The kings believed they were given the right to rule by God. This was called "divine right".</a:t>
            </a:r>
          </a:p>
        </p:txBody>
      </p:sp>
      <p:sp>
        <p:nvSpPr>
          <p:cNvPr id="6" name="Content Placeholder 2"/>
          <p:cNvSpPr txBox="1">
            <a:spLocks/>
          </p:cNvSpPr>
          <p:nvPr/>
        </p:nvSpPr>
        <p:spPr>
          <a:xfrm>
            <a:off x="435022" y="4753609"/>
            <a:ext cx="8229600" cy="8206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a:latin typeface="Trebuchet MS" panose="020B0603020202020204" pitchFamily="34" charset="0"/>
              </a:rPr>
              <a:t>The Lord held absolute power over the fief or manor including holding court and deciding punishments for crimes.</a:t>
            </a:r>
          </a:p>
        </p:txBody>
      </p:sp>
    </p:spTree>
    <p:extLst>
      <p:ext uri="{BB962C8B-B14F-4D97-AF65-F5344CB8AC3E}">
        <p14:creationId xmlns:p14="http://schemas.microsoft.com/office/powerpoint/2010/main" val="364547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theme/theme1.xml><?xml version="1.0" encoding="utf-8"?>
<a:theme xmlns:a="http://schemas.openxmlformats.org/drawingml/2006/main" name="W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C theme" id="{7F0C2CBE-B882-4A01-81B3-D9E6DBABCC26}" vid="{123F0229-C4BE-4BDA-8F71-5901730AE6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13D4BE31497704D882E1C32B9299DF6" ma:contentTypeVersion="4" ma:contentTypeDescription="Create a new document." ma:contentTypeScope="" ma:versionID="77e49cc446c90d30454fcaa8eeb7fbff">
  <xsd:schema xmlns:xsd="http://www.w3.org/2001/XMLSchema" xmlns:xs="http://www.w3.org/2001/XMLSchema" xmlns:p="http://schemas.microsoft.com/office/2006/metadata/properties" xmlns:ns2="24ec45c7-f161-4c36-ab59-75593cb9c58f" targetNamespace="http://schemas.microsoft.com/office/2006/metadata/properties" ma:root="true" ma:fieldsID="8d272698012e0f0067bbbaae507d904c" ns2:_="">
    <xsd:import namespace="24ec45c7-f161-4c36-ab59-75593cb9c58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ec45c7-f161-4c36-ab59-75593cb9c5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27C0FC-0057-469F-9B74-0483BA408296}">
  <ds:schemaRefs>
    <ds:schemaRef ds:uri="http://schemas.microsoft.com/sharepoint/v3/contenttype/forms"/>
  </ds:schemaRefs>
</ds:datastoreItem>
</file>

<file path=customXml/itemProps2.xml><?xml version="1.0" encoding="utf-8"?>
<ds:datastoreItem xmlns:ds="http://schemas.openxmlformats.org/officeDocument/2006/customXml" ds:itemID="{76E7BED8-2C32-4EB1-9A25-410A02DF2CB2}">
  <ds:schemaRefs>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24ec45c7-f161-4c36-ab59-75593cb9c58f"/>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AC4260D7-3130-49F7-8D9D-65A7FAA4EC0D}">
  <ds:schemaRefs>
    <ds:schemaRef ds:uri="24ec45c7-f161-4c36-ab59-75593cb9c58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WC theme</Template>
  <TotalTime>1</TotalTime>
  <Words>469</Words>
  <Application>Microsoft Office PowerPoint</Application>
  <PresentationFormat>On-screen Show (4:3)</PresentationFormat>
  <Paragraphs>37</Paragraphs>
  <Slides>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Adobe Jenson Pro</vt:lpstr>
      <vt:lpstr>Adobe Jenson Pro Lt Disp</vt:lpstr>
      <vt:lpstr>Aharoni</vt:lpstr>
      <vt:lpstr>Arial</vt:lpstr>
      <vt:lpstr>Arial Black</vt:lpstr>
      <vt:lpstr>Calibri</vt:lpstr>
      <vt:lpstr>Carta Marina</vt:lpstr>
      <vt:lpstr>Trebuchet MS</vt:lpstr>
      <vt:lpstr>WC theme</vt:lpstr>
      <vt:lpstr>PowerPoint Presentation</vt:lpstr>
      <vt:lpstr>PowerPoint Presentation</vt:lpstr>
      <vt:lpstr>PowerPoint Presentation</vt:lpstr>
      <vt:lpstr>PowerPoint Presentation</vt:lpstr>
      <vt:lpstr>PowerPoint Presentation</vt:lpstr>
      <vt:lpstr>PowerPoint Presentation</vt:lpstr>
      <vt:lpstr>Facts about the feudal system</vt:lpstr>
    </vt:vector>
  </TitlesOfParts>
  <Company>Merlin Entertainments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Medieval Daily Life</dc:title>
  <dc:creator>Richard Shephard</dc:creator>
  <cp:lastModifiedBy>Aoife Mccloskey</cp:lastModifiedBy>
  <cp:revision>2</cp:revision>
  <dcterms:created xsi:type="dcterms:W3CDTF">2019-07-24T09:37:43Z</dcterms:created>
  <dcterms:modified xsi:type="dcterms:W3CDTF">2025-05-20T11:11:14Z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0x010100613D4BE31497704D882E1C32B9299DF6</vt:lpwstr>
  </property>
</Properties>
</file>