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0" r:id="rId5"/>
    <p:sldMasterId id="2147483708" r:id="rId6"/>
    <p:sldMasterId id="2147483696" r:id="rId7"/>
    <p:sldMasterId id="2147483672" r:id="rId8"/>
    <p:sldMasterId id="2147483684" r:id="rId9"/>
    <p:sldMasterId id="2147483660" r:id="rId10"/>
  </p:sldMasterIdLst>
  <p:notesMasterIdLst>
    <p:notesMasterId r:id="rId26"/>
  </p:notesMasterIdLst>
  <p:handoutMasterIdLst>
    <p:handoutMasterId r:id="rId27"/>
  </p:handoutMasterIdLst>
  <p:sldIdLst>
    <p:sldId id="257" r:id="rId11"/>
    <p:sldId id="258" r:id="rId12"/>
    <p:sldId id="259" r:id="rId13"/>
    <p:sldId id="260" r:id="rId14"/>
    <p:sldId id="261" r:id="rId15"/>
    <p:sldId id="263" r:id="rId16"/>
    <p:sldId id="264" r:id="rId17"/>
    <p:sldId id="265" r:id="rId18"/>
    <p:sldId id="266" r:id="rId19"/>
    <p:sldId id="267" r:id="rId20"/>
    <p:sldId id="268" r:id="rId21"/>
    <p:sldId id="270" r:id="rId22"/>
    <p:sldId id="271" r:id="rId23"/>
    <p:sldId id="272"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hephard" initials="RS" lastIdx="35" clrIdx="0">
    <p:extLst>
      <p:ext uri="{19B8F6BF-5375-455C-9EA6-DF929625EA0E}">
        <p15:presenceInfo xmlns:p15="http://schemas.microsoft.com/office/powerpoint/2012/main" userId="S::Richard.shephard@warwick-castle.com::942bc204-d544-4d63-8c4a-028424c902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75C21-3BF5-6477-1207-7FB082FBFD76}" v="1" dt="2025-05-15T10:03:52.023"/>
    <p1510:client id="{7E9761F3-7F5D-2491-364B-F8506085E2C8}" v="5" dt="2025-05-15T10:03:06.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867" autoAdjust="0"/>
  </p:normalViewPr>
  <p:slideViewPr>
    <p:cSldViewPr>
      <p:cViewPr varScale="1">
        <p:scale>
          <a:sx n="63" d="100"/>
          <a:sy n="63" d="100"/>
        </p:scale>
        <p:origin x="140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892"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oife Mccloskey" userId="S::aoife.mccloskey@merlinentertainments.biz::8af91d90-8a69-4156-8570-a69593ded098" providerId="AD" clId="Web-{19A75C21-3BF5-6477-1207-7FB082FBFD76}"/>
    <pc:docChg chg="modSld">
      <pc:chgData name="Aoife Mccloskey" userId="S::aoife.mccloskey@merlinentertainments.biz::8af91d90-8a69-4156-8570-a69593ded098" providerId="AD" clId="Web-{19A75C21-3BF5-6477-1207-7FB082FBFD76}" dt="2025-05-15T10:03:52.023" v="0" actId="1076"/>
      <pc:docMkLst>
        <pc:docMk/>
      </pc:docMkLst>
      <pc:sldChg chg="modSp">
        <pc:chgData name="Aoife Mccloskey" userId="S::aoife.mccloskey@merlinentertainments.biz::8af91d90-8a69-4156-8570-a69593ded098" providerId="AD" clId="Web-{19A75C21-3BF5-6477-1207-7FB082FBFD76}" dt="2025-05-15T10:03:52.023" v="0" actId="1076"/>
        <pc:sldMkLst>
          <pc:docMk/>
          <pc:sldMk cId="4045638750" sldId="257"/>
        </pc:sldMkLst>
        <pc:picChg chg="mod">
          <ac:chgData name="Aoife Mccloskey" userId="S::aoife.mccloskey@merlinentertainments.biz::8af91d90-8a69-4156-8570-a69593ded098" providerId="AD" clId="Web-{19A75C21-3BF5-6477-1207-7FB082FBFD76}" dt="2025-05-15T10:03:52.023" v="0" actId="1076"/>
          <ac:picMkLst>
            <pc:docMk/>
            <pc:sldMk cId="4045638750" sldId="257"/>
            <ac:picMk id="3" creationId="{FD88D205-0A0E-15F5-6691-3E8EAD30BF83}"/>
          </ac:picMkLst>
        </pc:picChg>
      </pc:sldChg>
    </pc:docChg>
  </pc:docChgLst>
  <pc:docChgLst>
    <pc:chgData name="Aoife Mccloskey" userId="S::aoife.mccloskey@merlinentertainments.biz::8af91d90-8a69-4156-8570-a69593ded098" providerId="AD" clId="Web-{7E9761F3-7F5D-2491-364B-F8506085E2C8}"/>
    <pc:docChg chg="modSld">
      <pc:chgData name="Aoife Mccloskey" userId="S::aoife.mccloskey@merlinentertainments.biz::8af91d90-8a69-4156-8570-a69593ded098" providerId="AD" clId="Web-{7E9761F3-7F5D-2491-364B-F8506085E2C8}" dt="2025-05-15T10:03:06.702" v="4" actId="1076"/>
      <pc:docMkLst>
        <pc:docMk/>
      </pc:docMkLst>
      <pc:sldChg chg="addSp delSp modSp delAnim">
        <pc:chgData name="Aoife Mccloskey" userId="S::aoife.mccloskey@merlinentertainments.biz::8af91d90-8a69-4156-8570-a69593ded098" providerId="AD" clId="Web-{7E9761F3-7F5D-2491-364B-F8506085E2C8}" dt="2025-05-15T10:03:06.702" v="4" actId="1076"/>
        <pc:sldMkLst>
          <pc:docMk/>
          <pc:sldMk cId="4045638750" sldId="257"/>
        </pc:sldMkLst>
        <pc:picChg chg="add mod">
          <ac:chgData name="Aoife Mccloskey" userId="S::aoife.mccloskey@merlinentertainments.biz::8af91d90-8a69-4156-8570-a69593ded098" providerId="AD" clId="Web-{7E9761F3-7F5D-2491-364B-F8506085E2C8}" dt="2025-05-15T10:03:06.702" v="4" actId="1076"/>
          <ac:picMkLst>
            <pc:docMk/>
            <pc:sldMk cId="4045638750" sldId="257"/>
            <ac:picMk id="3" creationId="{FD88D205-0A0E-15F5-6691-3E8EAD30BF83}"/>
          </ac:picMkLst>
        </pc:picChg>
        <pc:picChg chg="del">
          <ac:chgData name="Aoife Mccloskey" userId="S::aoife.mccloskey@merlinentertainments.biz::8af91d90-8a69-4156-8570-a69593ded098" providerId="AD" clId="Web-{7E9761F3-7F5D-2491-364B-F8506085E2C8}" dt="2025-05-15T10:02:55.968" v="0"/>
          <ac:picMkLst>
            <pc:docMk/>
            <pc:sldMk cId="4045638750" sldId="257"/>
            <ac:picMk id="5" creationId="{985A73B4-F49D-4F77-9F09-EE9EC47142D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0-15T16:20:55.678" idx="1">
    <p:pos x="10" y="10"/>
    <p:text>There are no references to Christmas food until the late 13th century. The examples given in. This slide come from the records of Richard de Swinfield, Bishop of Hereford. Archeological evidence of bones, cooking utentsil etc does however tell us the types of food that an 11th century Norman lord would have eaten.</p:text>
    <p:extLst>
      <p:ext uri="{C676402C-5697-4E1C-873F-D02D1690AC5C}">
        <p15:threadingInfo xmlns:p15="http://schemas.microsoft.com/office/powerpoint/2012/main" timeZoneBias="-60"/>
      </p:ext>
    </p:extLst>
  </p:cm>
  <p:cm authorId="1" dt="2020-10-15T17:18:52.986" idx="2">
    <p:pos x="10" y="146"/>
    <p:text>The good Bishop's menu also included geese. The inclusion of rabbit is due to the known Norman passion for rabbit, which was a luxury item. And as such is likely to have been brought out at Christmas</p:text>
    <p:extLst>
      <p:ext uri="{C676402C-5697-4E1C-873F-D02D1690AC5C}">
        <p15:threadingInfo xmlns:p15="http://schemas.microsoft.com/office/powerpoint/2012/main" timeZoneBias="-60">
          <p15:parentCm authorId="1" idx="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10-19T13:18:34.689" idx="32">
    <p:pos x="146" y="146"/>
    <p:text>According to the Domesday book 80 percent of all the vasta (waste) in the whole of England was in the North.</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10-19T17:02:22.653" idx="35">
    <p:pos x="10" y="10"/>
    <p:text>Whilst Orderic Vitalis's figure of 100 000 deaths might appear, on the face of it, a little convenient and might just signify a very large number, a glance at other contemporary sources, including the domesday book, suggests that a figure into the tens of thousands is certainly reasonable. This should be taken in the light of an estimated total population at the time of arounds Two million.</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10-19T13:20:57.537" idx="33">
    <p:pos x="10" y="10"/>
    <p:text>William did have to deal with further uprisings after 1069, notably one known as the revolt of the three Earls in1075. This quickly failed for lack of support and organisation and was the last serious threat to William's rule.</p:text>
    <p:extLst>
      <p:ext uri="{C676402C-5697-4E1C-873F-D02D1690AC5C}">
        <p15:threadingInfo xmlns:p15="http://schemas.microsoft.com/office/powerpoint/2012/main" timeZoneBias="-60"/>
      </p:ext>
    </p:extLst>
  </p:cm>
  <p:cm authorId="1" dt="2020-10-19T13:28:42.413" idx="34">
    <p:pos x="10" y="146"/>
    <p:text>After 1075 the consolidation of conquest was largely completed.</p:text>
    <p:extLst>
      <p:ext uri="{C676402C-5697-4E1C-873F-D02D1690AC5C}">
        <p15:threadingInfo xmlns:p15="http://schemas.microsoft.com/office/powerpoint/2012/main" timeZoneBias="-60">
          <p15:parentCm authorId="1" idx="3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5T17:30:15.987" idx="3">
    <p:pos x="10" y="10"/>
    <p:text/>
    <p:extLst>
      <p:ext uri="{C676402C-5697-4E1C-873F-D02D1690AC5C}">
        <p15:threadingInfo xmlns:p15="http://schemas.microsoft.com/office/powerpoint/2012/main" timeZoneBias="-60"/>
      </p:ext>
    </p:extLst>
  </p:cm>
  <p:cm authorId="1" dt="2020-10-15T17:55:39.477" idx="5">
    <p:pos x="10" y="146"/>
    <p:text>We do know that William ordered his crown and regalia to be brought from Winchester to York. William had come North to fight but now wanted to celebrate Christmas as King. However he would have been surrounded by reminders of the events which had brought him north for Christmas. York Cathedral was partly ruined due to the ravages and destruction brought upon the city by rebel Saxons.</p:text>
    <p:extLst>
      <p:ext uri="{C676402C-5697-4E1C-873F-D02D1690AC5C}">
        <p15:threadingInfo xmlns:p15="http://schemas.microsoft.com/office/powerpoint/2012/main" timeZoneBias="-60">
          <p15:parentCm authorId="1"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15T18:01:11.770" idx="7">
    <p:pos x="10" y="10"/>
    <p:text>Many contemporary historians commented on the detail of the harrying including the 12th Century Norman historian Orderic Vitalis, who gave a description of the systematic nature of the destruction</p:text>
    <p:extLst>
      <p:ext uri="{C676402C-5697-4E1C-873F-D02D1690AC5C}">
        <p15:threadingInfo xmlns:p15="http://schemas.microsoft.com/office/powerpoint/2012/main" timeZoneBias="-60"/>
      </p:ext>
    </p:extLst>
  </p:cm>
  <p:cm authorId="1" dt="2020-10-15T18:14:36.575" idx="9">
    <p:pos x="10" y="146"/>
    <p:text>'The King stopped at nothing to hunt his enemies. He cut down many people and destroyed homes and land. Nowhere else had he shown such cruelty. This made a real change. To his shame, William made no effort to control his fury, punishing the innocent with the guilty. He ordered that crops and herds, tools and food be burned to ashes. More than 100,000 people perished of starvation.
I have often praised William in this book, but I can say nothing good about this brutal slaughter. God will punish him'</p:text>
    <p:extLst>
      <p:ext uri="{C676402C-5697-4E1C-873F-D02D1690AC5C}">
        <p15:threadingInfo xmlns:p15="http://schemas.microsoft.com/office/powerpoint/2012/main" timeZoneBias="-60">
          <p15:parentCm authorId="1" idx="7"/>
        </p15:threadingInfo>
      </p:ext>
    </p:extLst>
  </p:cm>
  <p:cm authorId="1" dt="2020-10-15T18:24:27.996" idx="11">
    <p:pos x="10" y="418"/>
    <p:text>There are accounts that salt was added to the fields. If this is true then it would have been a symbolic gesture of purification. Salt was an expensive commodity and to cover such an area would have taken tens of thousands of tonnes</p:text>
    <p:extLst>
      <p:ext uri="{C676402C-5697-4E1C-873F-D02D1690AC5C}">
        <p15:threadingInfo xmlns:p15="http://schemas.microsoft.com/office/powerpoint/2012/main" timeZoneBias="-60">
          <p15:parentCm authorId="1" idx="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19T09:45:45.636" idx="12">
    <p:pos x="10" y="10"/>
    <p:text>Christmas day might seem an odd date for such a ceremony. William had made great gains in the ten weeks following Hastings. After the battle his main objectives would have been to take London and win the allegience of the Southern Saxon nobility. What better way to claim such allegience than through the sacred ceremony of coronation. William believed that his right to the English throne was God given. But he also would have seen his coronation as a message of confirmation that he was here to stay and that God was on his side.</p:text>
    <p:extLst>
      <p:ext uri="{C676402C-5697-4E1C-873F-D02D1690AC5C}">
        <p15:threadingInfo xmlns:p15="http://schemas.microsoft.com/office/powerpoint/2012/main" timeZoneBias="-60"/>
      </p:ext>
    </p:extLst>
  </p:cm>
  <p:cm authorId="1" dt="2020-10-19T10:14:15.808" idx="13">
    <p:pos x="10" y="146"/>
    <p:text>The completion of St Peters Abbey had been the pet project of Edward the confessor, he had died a few days after its consecration and was buried there on 6th January 1066. By recieving the crown in the same place and in the same year William was placing himself in the due line of succesion. He underlined this by having Aldred, Archbishop of York, preside over a ceremony, spoken in English, using liturgy and traditions that had been used to crown Saxon Kings for over 100 years.</p:text>
    <p:extLst>
      <p:ext uri="{C676402C-5697-4E1C-873F-D02D1690AC5C}">
        <p15:threadingInfo xmlns:p15="http://schemas.microsoft.com/office/powerpoint/2012/main" timeZoneBias="-60">
          <p15:parentCm authorId="1" idx="1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19T10:48:55.492" idx="14">
    <p:pos x="10" y="10"/>
    <p:text/>
    <p:extLst>
      <p:ext uri="{C676402C-5697-4E1C-873F-D02D1690AC5C}">
        <p15:threadingInfo xmlns:p15="http://schemas.microsoft.com/office/powerpoint/2012/main" timeZoneBias="-60"/>
      </p:ext>
    </p:extLst>
  </p:cm>
  <p:cm authorId="1" dt="2020-10-19T11:24:40.744" idx="15">
    <p:pos x="10" y="146"/>
    <p:text>By ordering that his coronation should be presided over by both the English priest Aldred, Archbishop of York, and  Geoffrey, the French Bishop of Coutances, William was claiming his right to the throne under God and English law; whilst at the same time, proclaiming the new order</p:text>
    <p:extLst>
      <p:ext uri="{C676402C-5697-4E1C-873F-D02D1690AC5C}">
        <p15:threadingInfo xmlns:p15="http://schemas.microsoft.com/office/powerpoint/2012/main" timeZoneBias="-60">
          <p15:parentCm authorId="1" idx="14"/>
        </p15:threadingInfo>
      </p:ext>
    </p:extLst>
  </p:cm>
  <p:cm authorId="1" dt="2020-10-19T11:32:06.080" idx="16">
    <p:pos x="146" y="146"/>
    <p:text>The French section contained a section called the Laudes Regiae’ or royal praises; which had first been sung at the coronation of Charlemagne.</p:text>
    <p:extLst>
      <p:ext uri="{C676402C-5697-4E1C-873F-D02D1690AC5C}">
        <p15:threadingInfo xmlns:p15="http://schemas.microsoft.com/office/powerpoint/2012/main" timeZoneBias="-60"/>
      </p:ext>
    </p:extLst>
  </p:cm>
  <p:cm authorId="1" dt="2020-10-19T11:35:36.100" idx="17">
    <p:pos x="146" y="282"/>
    <p:text>A section of the Laudes Regiae contained a Norman tradition where all present were asked if they accepted their new monarch as their ruler and must shout their assent. This would have been an important moment for William as the congregation contained all of the subjugated southern Lords, including Edgar the Aetheling, who had finally bent the knee to William upon his entry into London.</p:text>
    <p:extLst>
      <p:ext uri="{C676402C-5697-4E1C-873F-D02D1690AC5C}">
        <p15:threadingInfo xmlns:p15="http://schemas.microsoft.com/office/powerpoint/2012/main" timeZoneBias="-60">
          <p15:parentCm authorId="1" idx="16"/>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0-19T11:41:06.968" idx="18">
    <p:pos x="10" y="10"/>
    <p:text>Traditional history tells us that during the mayhem of his coronation William could be found cowering inside Westminster Abbey. This can be sourced to the writings of Orderic Vitalis who wrote:    Only the bishop and a few clergy and monks remained, … and with difficulty completed the consecration of the king who was trembling from head to foot.</p:text>
    <p:extLst>
      <p:ext uri="{C676402C-5697-4E1C-873F-D02D1690AC5C}">
        <p15:threadingInfo xmlns:p15="http://schemas.microsoft.com/office/powerpoint/2012/main" timeZoneBias="-60"/>
      </p:ext>
    </p:extLst>
  </p:cm>
  <p:cm authorId="1" dt="2020-10-19T11:45:22.229" idx="19">
    <p:pos x="10" y="146"/>
    <p:text>It seems unlikely however that the man, who had wrestled for and won control of Normandy and was on the verge of doing the same in England, would be scared by the actions of his own soldiers. It is far more likely that this man of action would have actively sort to control the situation.</p:text>
    <p:extLst>
      <p:ext uri="{C676402C-5697-4E1C-873F-D02D1690AC5C}">
        <p15:threadingInfo xmlns:p15="http://schemas.microsoft.com/office/powerpoint/2012/main" timeZoneBias="-60">
          <p15:parentCm authorId="1" idx="18"/>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0-19T11:52:08.653" idx="22">
    <p:pos x="10" y="10"/>
    <p:text>Even under Saxon rule the power of the crown was diminished compared to that of the south of England. England had only been a unified country for less than 140 years. Much of the old emnities and mistrust between the old kingdoms still existed in the North.</p:text>
    <p:extLst>
      <p:ext uri="{C676402C-5697-4E1C-873F-D02D1690AC5C}">
        <p15:threadingInfo xmlns:p15="http://schemas.microsoft.com/office/powerpoint/2012/main" timeZoneBias="-60"/>
      </p:ext>
    </p:extLst>
  </p:cm>
  <p:cm authorId="1" dt="2020-10-19T11:57:22.326" idx="23">
    <p:pos x="146" y="146"/>
    <p:text>William's initial attempt to bring the North to heel by appointing English Earls to govern them failed. The first, Copsig, was killed by a rival and the second Gospatric later defected to the Northern rebels.</p:text>
    <p:extLst>
      <p:ext uri="{C676402C-5697-4E1C-873F-D02D1690AC5C}">
        <p15:threadingInfo xmlns:p15="http://schemas.microsoft.com/office/powerpoint/2012/main" timeZoneBias="-60"/>
      </p:ext>
    </p:extLst>
  </p:cm>
  <p:cm authorId="1" dt="2020-10-19T12:02:30.784" idx="24">
    <p:pos x="146" y="282"/>
    <p:text>William needed to bring the North under Norman control. And chose a Norman ally in Robert Cummin</p:text>
    <p:extLst>
      <p:ext uri="{C676402C-5697-4E1C-873F-D02D1690AC5C}">
        <p15:threadingInfo xmlns:p15="http://schemas.microsoft.com/office/powerpoint/2012/main" timeZoneBias="-60">
          <p15:parentCm authorId="1" idx="23"/>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0-19T12:10:11.737" idx="25">
    <p:pos x="10" y="10"/>
    <p:text>It might seem strange, given the historical reputation of the vikings that the Northern rebels chose to ally themselves with the Danish invasion force. The rebels would certainly have been glad of the extra warriors and the Vikings were a known foe. There had already been 4 Viking kings of England.</p:text>
    <p:extLst>
      <p:ext uri="{C676402C-5697-4E1C-873F-D02D1690AC5C}">
        <p15:threadingInfo xmlns:p15="http://schemas.microsoft.com/office/powerpoint/2012/main" timeZoneBias="-60"/>
      </p:ext>
    </p:extLst>
  </p:cm>
  <p:cm authorId="1" dt="2020-10-19T12:18:57.613" idx="26">
    <p:pos x="146" y="146"/>
    <p:text>It is possible that Edgar the Aetheling had been crowned king by the Norhern Alliance in York earlier in 1069. Whilst three years older than in 1066, when his claim quickly folded. He would still have been seen as too young to maintain power without the support of the Northern lords. This, should their rebellion have succeeded, would have increased their power and influence enormously.</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10-19T12:41:38.141" idx="29">
    <p:pos x="10" y="10"/>
    <p:text>The ruthless efficiency of the Norman units during the Harrying has done much to colour the view we have of the Normans as mercilous warrior class, who ruled the country with an iron fist.</p:text>
    <p:extLst>
      <p:ext uri="{C676402C-5697-4E1C-873F-D02D1690AC5C}">
        <p15:threadingInfo xmlns:p15="http://schemas.microsoft.com/office/powerpoint/2012/main" timeZoneBias="-60"/>
      </p:ext>
    </p:extLst>
  </p:cm>
  <p:cm authorId="1" dt="2020-10-19T12:44:23.734" idx="30">
    <p:pos x="146" y="146"/>
    <p:text>At this moment in history, however, this must have been exactly what the men carrying out the harrying were. They were professional soldiers, who had been on active duty for 3 years. They had seen and done so much, that they were immune to the slaughter. They were tired vicious men, let off the leash with the orders:           "End It Now!"</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A21B4-EA40-42E6-ADCC-A64E029B21DD}" type="datetimeFigureOut">
              <a:rPr lang="en-GB" smtClean="0"/>
              <a:t>15/05/2025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FC2F38-8D7C-45BB-B02C-048484659024}" type="slidenum">
              <a:rPr lang="en-GB" smtClean="0"/>
              <a:t>‹#›</a:t>
            </a:fld>
            <a:endParaRPr lang="en-GB" dirty="0"/>
          </a:p>
        </p:txBody>
      </p:sp>
    </p:spTree>
    <p:extLst>
      <p:ext uri="{BB962C8B-B14F-4D97-AF65-F5344CB8AC3E}">
        <p14:creationId xmlns:p14="http://schemas.microsoft.com/office/powerpoint/2010/main" val="843477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3F8282-C7C2-4594-A75C-5C2303E942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80DD062-E4C3-4955-B1B4-D5B7DA286FA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89043-15F0-4EB9-A288-601447B2F5E4}" type="datetimeFigureOut">
              <a:rPr lang="en-GB" smtClean="0"/>
              <a:t>15/05/2025</a:t>
            </a:fld>
            <a:endParaRPr lang="en-GB" dirty="0"/>
          </a:p>
        </p:txBody>
      </p:sp>
      <p:sp>
        <p:nvSpPr>
          <p:cNvPr id="4" name="Slide Image Placeholder 3">
            <a:extLst>
              <a:ext uri="{FF2B5EF4-FFF2-40B4-BE49-F238E27FC236}">
                <a16:creationId xmlns:a16="http://schemas.microsoft.com/office/drawing/2014/main" id="{8F87A218-1A9B-44FD-B28D-03E7A0B2423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a:extLst>
              <a:ext uri="{FF2B5EF4-FFF2-40B4-BE49-F238E27FC236}">
                <a16:creationId xmlns:a16="http://schemas.microsoft.com/office/drawing/2014/main" id="{95365646-8A6B-469C-B6AF-0E5F2241DDF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A4B308AB-EDC4-4AB1-9A2D-F3782311925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a:extLst>
              <a:ext uri="{FF2B5EF4-FFF2-40B4-BE49-F238E27FC236}">
                <a16:creationId xmlns:a16="http://schemas.microsoft.com/office/drawing/2014/main" id="{3D6149AF-923C-4072-BB06-2D69A36BA1B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185CE-9337-4D29-89BA-203C15609FE5}"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no references to Christmas food until the late 13th century. The examples given in. This slide come from the records of Richard de </a:t>
            </a:r>
            <a:r>
              <a:rPr lang="en-GB" dirty="0" err="1"/>
              <a:t>Swinfield</a:t>
            </a:r>
            <a:r>
              <a:rPr lang="en-GB" dirty="0"/>
              <a:t>, Bishop of Hereford. </a:t>
            </a:r>
            <a:r>
              <a:rPr lang="en-GB" dirty="0" err="1"/>
              <a:t>Archeological</a:t>
            </a:r>
            <a:r>
              <a:rPr lang="en-GB" dirty="0"/>
              <a:t> evidence of bones, cooking </a:t>
            </a:r>
            <a:r>
              <a:rPr lang="en-GB" dirty="0" err="1"/>
              <a:t>utentsil</a:t>
            </a:r>
            <a:r>
              <a:rPr lang="en-GB" dirty="0"/>
              <a:t> etc does however tell us the types of food that an 11th century Norman lord would have eaten.</a:t>
            </a:r>
          </a:p>
          <a:p>
            <a:endParaRPr lang="en-GB" dirty="0"/>
          </a:p>
          <a:p>
            <a:r>
              <a:rPr lang="en-GB" dirty="0"/>
              <a:t>The good Bishop's menu also included geese. The inclusion of rabbit is due to the known Norman passion for rabbit, which was a luxury item. And as such is likely to have been brought out at Christmas</a:t>
            </a:r>
          </a:p>
          <a:p>
            <a:endParaRPr lang="en-GB" dirty="0"/>
          </a:p>
        </p:txBody>
      </p:sp>
      <p:sp>
        <p:nvSpPr>
          <p:cNvPr id="4" name="Slide Number Placeholder 3"/>
          <p:cNvSpPr>
            <a:spLocks noGrp="1"/>
          </p:cNvSpPr>
          <p:nvPr>
            <p:ph type="sldNum" sz="quarter" idx="5"/>
          </p:nvPr>
        </p:nvSpPr>
        <p:spPr/>
        <p:txBody>
          <a:bodyPr/>
          <a:lstStyle/>
          <a:p>
            <a:fld id="{C657C7D8-394D-4473-AF7E-AFE41E2D2308}" type="slidenum">
              <a:rPr lang="en-GB" smtClean="0"/>
              <a:t>3</a:t>
            </a:fld>
            <a:endParaRPr lang="en-GB" dirty="0"/>
          </a:p>
        </p:txBody>
      </p:sp>
    </p:spTree>
    <p:extLst>
      <p:ext uri="{BB962C8B-B14F-4D97-AF65-F5344CB8AC3E}">
        <p14:creationId xmlns:p14="http://schemas.microsoft.com/office/powerpoint/2010/main" val="1229065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Domesday book 80 percent of all the </a:t>
            </a:r>
            <a:r>
              <a:rPr lang="en-GB" dirty="0" err="1"/>
              <a:t>vasta</a:t>
            </a:r>
            <a:r>
              <a:rPr lang="en-GB" dirty="0"/>
              <a:t> (waste) in the whole of England was in the North.</a:t>
            </a:r>
          </a:p>
        </p:txBody>
      </p:sp>
      <p:sp>
        <p:nvSpPr>
          <p:cNvPr id="4" name="Slide Number Placeholder 3"/>
          <p:cNvSpPr>
            <a:spLocks noGrp="1"/>
          </p:cNvSpPr>
          <p:nvPr>
            <p:ph type="sldNum" sz="quarter" idx="5"/>
          </p:nvPr>
        </p:nvSpPr>
        <p:spPr/>
        <p:txBody>
          <a:bodyPr/>
          <a:lstStyle/>
          <a:p>
            <a:fld id="{A4A185CE-9337-4D29-89BA-203C15609FE5}" type="slidenum">
              <a:rPr lang="en-GB" smtClean="0"/>
              <a:t>13</a:t>
            </a:fld>
            <a:endParaRPr lang="en-GB" dirty="0"/>
          </a:p>
        </p:txBody>
      </p:sp>
    </p:spTree>
    <p:extLst>
      <p:ext uri="{BB962C8B-B14F-4D97-AF65-F5344CB8AC3E}">
        <p14:creationId xmlns:p14="http://schemas.microsoft.com/office/powerpoint/2010/main" val="21775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Orderic Vitalis's figure of 100 000 deaths might appear, on the face of it, a little convenient and might just signify a very large number, a glance at other contemporary sources, including the </a:t>
            </a:r>
            <a:r>
              <a:rPr lang="en-GB" dirty="0" err="1"/>
              <a:t>domesday</a:t>
            </a:r>
            <a:r>
              <a:rPr lang="en-GB" dirty="0"/>
              <a:t> book, suggests that a figure into the tens of thousands is certainly reasonable. This should be taken in the light of an estimated total population at the time of arounds Two million.</a:t>
            </a:r>
          </a:p>
        </p:txBody>
      </p:sp>
      <p:sp>
        <p:nvSpPr>
          <p:cNvPr id="4" name="Slide Number Placeholder 3"/>
          <p:cNvSpPr>
            <a:spLocks noGrp="1"/>
          </p:cNvSpPr>
          <p:nvPr>
            <p:ph type="sldNum" sz="quarter" idx="5"/>
          </p:nvPr>
        </p:nvSpPr>
        <p:spPr/>
        <p:txBody>
          <a:bodyPr/>
          <a:lstStyle/>
          <a:p>
            <a:fld id="{A4A185CE-9337-4D29-89BA-203C15609FE5}" type="slidenum">
              <a:rPr lang="en-GB" smtClean="0"/>
              <a:t>14</a:t>
            </a:fld>
            <a:endParaRPr lang="en-GB" dirty="0"/>
          </a:p>
        </p:txBody>
      </p:sp>
    </p:spTree>
    <p:extLst>
      <p:ext uri="{BB962C8B-B14F-4D97-AF65-F5344CB8AC3E}">
        <p14:creationId xmlns:p14="http://schemas.microsoft.com/office/powerpoint/2010/main" val="85523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did have to deal with further uprisings after 1069, notably one known as the revolt of the three Earls in1075. This quickly failed for lack of support and organisation and was the last serious threat to William's rule.</a:t>
            </a:r>
          </a:p>
          <a:p>
            <a:r>
              <a:rPr lang="en-GB" dirty="0"/>
              <a:t>After 1075 the consolidation of conquest was largely completed.</a:t>
            </a:r>
          </a:p>
          <a:p>
            <a:endParaRPr lang="en-GB" dirty="0"/>
          </a:p>
        </p:txBody>
      </p:sp>
      <p:sp>
        <p:nvSpPr>
          <p:cNvPr id="4" name="Slide Number Placeholder 3"/>
          <p:cNvSpPr>
            <a:spLocks noGrp="1"/>
          </p:cNvSpPr>
          <p:nvPr>
            <p:ph type="sldNum" sz="quarter" idx="5"/>
          </p:nvPr>
        </p:nvSpPr>
        <p:spPr/>
        <p:txBody>
          <a:bodyPr/>
          <a:lstStyle/>
          <a:p>
            <a:fld id="{A4A185CE-9337-4D29-89BA-203C15609FE5}" type="slidenum">
              <a:rPr lang="en-GB" smtClean="0"/>
              <a:t>15</a:t>
            </a:fld>
            <a:endParaRPr lang="en-GB" dirty="0"/>
          </a:p>
        </p:txBody>
      </p:sp>
    </p:spTree>
    <p:extLst>
      <p:ext uri="{BB962C8B-B14F-4D97-AF65-F5344CB8AC3E}">
        <p14:creationId xmlns:p14="http://schemas.microsoft.com/office/powerpoint/2010/main" val="194403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know that William ordered his crown and regalia to be brought from Winchester to York. William had come North to fight but now wanted to celebrate Christmas as King. However he would have been surrounded by reminders of the events which had brought him north for Christmas. York Cathedral was partly ruined due to the ravages and destruction brought upon the city by rebel Saxons.</a:t>
            </a:r>
          </a:p>
        </p:txBody>
      </p:sp>
      <p:sp>
        <p:nvSpPr>
          <p:cNvPr id="4" name="Slide Number Placeholder 3"/>
          <p:cNvSpPr>
            <a:spLocks noGrp="1"/>
          </p:cNvSpPr>
          <p:nvPr>
            <p:ph type="sldNum" sz="quarter" idx="5"/>
          </p:nvPr>
        </p:nvSpPr>
        <p:spPr/>
        <p:txBody>
          <a:bodyPr/>
          <a:lstStyle/>
          <a:p>
            <a:fld id="{A4A185CE-9337-4D29-89BA-203C15609FE5}" type="slidenum">
              <a:rPr lang="en-GB" smtClean="0"/>
              <a:t>4</a:t>
            </a:fld>
            <a:endParaRPr lang="en-GB" dirty="0"/>
          </a:p>
        </p:txBody>
      </p:sp>
    </p:spTree>
    <p:extLst>
      <p:ext uri="{BB962C8B-B14F-4D97-AF65-F5344CB8AC3E}">
        <p14:creationId xmlns:p14="http://schemas.microsoft.com/office/powerpoint/2010/main" val="169335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contemporary historians commented on the detail of the harrying including the 12th Century Norman historian Orderic Vitalis, who gave a description of the systematic nature of the destruction</a:t>
            </a:r>
          </a:p>
          <a:p>
            <a:endParaRPr lang="en-GB" dirty="0"/>
          </a:p>
          <a:p>
            <a:r>
              <a:rPr lang="en-GB" dirty="0"/>
              <a:t>'The King stopped at nothing to hunt his enemies. He cut down many people and destroyed homes and land. Nowhere else had he shown such cruelty. This made a real change. To his shame, William made no effort to control his fury, punishing the innocent with the guilty. He ordered that crops and herds, tools and food be burned to ashes. More than 100,000 people perished of starvation.</a:t>
            </a:r>
          </a:p>
          <a:p>
            <a:r>
              <a:rPr lang="en-GB" dirty="0"/>
              <a:t>I have often praised William in this book, but I can say nothing good about this brutal slaughter. God will punish him’</a:t>
            </a:r>
          </a:p>
          <a:p>
            <a:endParaRPr lang="en-GB" dirty="0"/>
          </a:p>
          <a:p>
            <a:r>
              <a:rPr lang="en-GB" dirty="0"/>
              <a:t>There are accounts that salt was added to the fields. If this is true then it would have been a symbolic gesture of purification. Salt was an expensive commodity and to cover such an area would have taken tens of thousands of tonnes</a:t>
            </a:r>
          </a:p>
        </p:txBody>
      </p:sp>
      <p:sp>
        <p:nvSpPr>
          <p:cNvPr id="4" name="Slide Number Placeholder 3"/>
          <p:cNvSpPr>
            <a:spLocks noGrp="1"/>
          </p:cNvSpPr>
          <p:nvPr>
            <p:ph type="sldNum" sz="quarter" idx="5"/>
          </p:nvPr>
        </p:nvSpPr>
        <p:spPr/>
        <p:txBody>
          <a:bodyPr/>
          <a:lstStyle/>
          <a:p>
            <a:fld id="{A4A185CE-9337-4D29-89BA-203C15609FE5}" type="slidenum">
              <a:rPr lang="en-GB" smtClean="0"/>
              <a:t>5</a:t>
            </a:fld>
            <a:endParaRPr lang="en-GB" dirty="0"/>
          </a:p>
        </p:txBody>
      </p:sp>
    </p:spTree>
    <p:extLst>
      <p:ext uri="{BB962C8B-B14F-4D97-AF65-F5344CB8AC3E}">
        <p14:creationId xmlns:p14="http://schemas.microsoft.com/office/powerpoint/2010/main" val="156048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Christmas day might seem an odd date for such a ceremony. William had made great gains in the ten weeks following Hastings. After the battle his main objectives would have been to take London and win the </a:t>
            </a:r>
            <a:r>
              <a:rPr lang="en-GB" dirty="0" err="1"/>
              <a:t>allegience</a:t>
            </a:r>
            <a:r>
              <a:rPr lang="en-GB" dirty="0"/>
              <a:t> of the Southern Saxon nobility. What better way to claim such </a:t>
            </a:r>
            <a:r>
              <a:rPr lang="en-GB" dirty="0" err="1"/>
              <a:t>allegience</a:t>
            </a:r>
            <a:r>
              <a:rPr lang="en-GB" dirty="0"/>
              <a:t> than through the sacred ceremony of coronation. William believed that his right to the English throne was God given. But he also would have seen his coronation as a message of confirmation that he was here to stay and that God was on his side.</a:t>
            </a:r>
          </a:p>
          <a:p>
            <a:endParaRPr lang="en-GB" dirty="0"/>
          </a:p>
          <a:p>
            <a:r>
              <a:rPr lang="en-GB" dirty="0"/>
              <a:t>The completion of St Peters Abbey had been the pet project of Edward the confessor, he had died a few days after its consecration and was buried there on 6th January 1066. By </a:t>
            </a:r>
            <a:r>
              <a:rPr lang="en-GB" dirty="0" err="1"/>
              <a:t>recieving</a:t>
            </a:r>
            <a:r>
              <a:rPr lang="en-GB" dirty="0"/>
              <a:t> the crown in the same place and in the same year William was placing himself in the due line of </a:t>
            </a:r>
            <a:r>
              <a:rPr lang="en-GB" dirty="0" err="1"/>
              <a:t>succesion</a:t>
            </a:r>
            <a:r>
              <a:rPr lang="en-GB" dirty="0"/>
              <a:t>. He underlined this by having </a:t>
            </a:r>
            <a:r>
              <a:rPr lang="en-GB" dirty="0" err="1"/>
              <a:t>Aldred</a:t>
            </a:r>
            <a:r>
              <a:rPr lang="en-GB" dirty="0"/>
              <a:t>, Archbishop of York, preside over a ceremony, spoken in English, using liturgy and traditions that had been used to crown Saxon Kings for over 100 years.</a:t>
            </a:r>
          </a:p>
        </p:txBody>
      </p:sp>
      <p:sp>
        <p:nvSpPr>
          <p:cNvPr id="4" name="Slide Number Placeholder 3"/>
          <p:cNvSpPr>
            <a:spLocks noGrp="1"/>
          </p:cNvSpPr>
          <p:nvPr>
            <p:ph type="sldNum" sz="quarter" idx="5"/>
          </p:nvPr>
        </p:nvSpPr>
        <p:spPr/>
        <p:txBody>
          <a:bodyPr/>
          <a:lstStyle/>
          <a:p>
            <a:fld id="{A4A185CE-9337-4D29-89BA-203C15609FE5}" type="slidenum">
              <a:rPr lang="en-GB" smtClean="0"/>
              <a:t>6</a:t>
            </a:fld>
            <a:endParaRPr lang="en-GB" dirty="0"/>
          </a:p>
        </p:txBody>
      </p:sp>
    </p:spTree>
    <p:extLst>
      <p:ext uri="{BB962C8B-B14F-4D97-AF65-F5344CB8AC3E}">
        <p14:creationId xmlns:p14="http://schemas.microsoft.com/office/powerpoint/2010/main" val="118633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ordering that his coronation should be presided over by both the English priest </a:t>
            </a:r>
            <a:r>
              <a:rPr lang="en-GB" dirty="0" err="1"/>
              <a:t>Aldred</a:t>
            </a:r>
            <a:r>
              <a:rPr lang="en-GB" dirty="0"/>
              <a:t>, Archbishop of York, and  Geoffrey, the French Bishop of </a:t>
            </a:r>
            <a:r>
              <a:rPr lang="en-GB" dirty="0" err="1"/>
              <a:t>Coutances</a:t>
            </a:r>
            <a:r>
              <a:rPr lang="en-GB" dirty="0"/>
              <a:t>, William was claiming his right to the throne under God and English law; whilst at the same time, proclaiming the new order</a:t>
            </a:r>
          </a:p>
          <a:p>
            <a:r>
              <a:rPr lang="en-GB" dirty="0"/>
              <a:t>The French section contained a section called the </a:t>
            </a:r>
            <a:r>
              <a:rPr lang="en-GB" dirty="0" err="1"/>
              <a:t>Laudes</a:t>
            </a:r>
            <a:r>
              <a:rPr lang="en-GB" dirty="0"/>
              <a:t> </a:t>
            </a:r>
            <a:r>
              <a:rPr lang="en-GB" dirty="0" err="1"/>
              <a:t>Regiae</a:t>
            </a:r>
            <a:r>
              <a:rPr lang="en-GB" dirty="0"/>
              <a:t>’ or royal praises; which had first been sung at the coronation of Charlemagne.</a:t>
            </a:r>
          </a:p>
          <a:p>
            <a:r>
              <a:rPr lang="en-GB" dirty="0"/>
              <a:t>A section of the </a:t>
            </a:r>
            <a:r>
              <a:rPr lang="en-GB" dirty="0" err="1"/>
              <a:t>Laudes</a:t>
            </a:r>
            <a:r>
              <a:rPr lang="en-GB" dirty="0"/>
              <a:t> </a:t>
            </a:r>
            <a:r>
              <a:rPr lang="en-GB" dirty="0" err="1"/>
              <a:t>Regiae</a:t>
            </a:r>
            <a:r>
              <a:rPr lang="en-GB" dirty="0"/>
              <a:t> contained a Norman tradition where all present were asked if they accepted their new monarch as their ruler and must shout their assent. This would have been an important moment for William as the congregation contained all of the subjugated southern Lords, including Edgar the Aetheling, who had finally bent the knee to William upon his entry into London.</a:t>
            </a:r>
          </a:p>
          <a:p>
            <a:endParaRPr lang="en-GB" dirty="0"/>
          </a:p>
          <a:p>
            <a:endParaRPr lang="en-GB" dirty="0"/>
          </a:p>
        </p:txBody>
      </p:sp>
      <p:sp>
        <p:nvSpPr>
          <p:cNvPr id="4" name="Slide Number Placeholder 3"/>
          <p:cNvSpPr>
            <a:spLocks noGrp="1"/>
          </p:cNvSpPr>
          <p:nvPr>
            <p:ph type="sldNum" sz="quarter" idx="5"/>
          </p:nvPr>
        </p:nvSpPr>
        <p:spPr/>
        <p:txBody>
          <a:bodyPr/>
          <a:lstStyle/>
          <a:p>
            <a:fld id="{A4A185CE-9337-4D29-89BA-203C15609FE5}" type="slidenum">
              <a:rPr lang="en-GB" smtClean="0"/>
              <a:t>7</a:t>
            </a:fld>
            <a:endParaRPr lang="en-GB" dirty="0"/>
          </a:p>
        </p:txBody>
      </p:sp>
    </p:spTree>
    <p:extLst>
      <p:ext uri="{BB962C8B-B14F-4D97-AF65-F5344CB8AC3E}">
        <p14:creationId xmlns:p14="http://schemas.microsoft.com/office/powerpoint/2010/main" val="248954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Traditional history tells us that during the mayhem of his coronation William could be found cowering inside Westminster Abbey. This can be sourced to the writings of Orderic Vitalis who wrote:    Only the bishop and a few clergy and monks remained, … and with difficulty completed the consecration of the king who was trembling from head to foot.</a:t>
            </a:r>
          </a:p>
          <a:p>
            <a:endParaRPr lang="en-GB" dirty="0"/>
          </a:p>
          <a:p>
            <a:r>
              <a:rPr lang="en-GB" dirty="0"/>
              <a:t>It seems unlikely however that the man, who had wrestled for and won control of Normandy and was on the verge of doing the same in England, would be scared by the actions of his own soldiers. It is far more likely that this man of action would have actively sort to control the situation.</a:t>
            </a:r>
          </a:p>
        </p:txBody>
      </p:sp>
      <p:sp>
        <p:nvSpPr>
          <p:cNvPr id="4" name="Slide Number Placeholder 3"/>
          <p:cNvSpPr>
            <a:spLocks noGrp="1"/>
          </p:cNvSpPr>
          <p:nvPr>
            <p:ph type="sldNum" sz="quarter" idx="5"/>
          </p:nvPr>
        </p:nvSpPr>
        <p:spPr/>
        <p:txBody>
          <a:bodyPr/>
          <a:lstStyle/>
          <a:p>
            <a:fld id="{A4A185CE-9337-4D29-89BA-203C15609FE5}" type="slidenum">
              <a:rPr lang="en-GB" smtClean="0"/>
              <a:t>8</a:t>
            </a:fld>
            <a:endParaRPr lang="en-GB" dirty="0"/>
          </a:p>
        </p:txBody>
      </p:sp>
    </p:spTree>
    <p:extLst>
      <p:ext uri="{BB962C8B-B14F-4D97-AF65-F5344CB8AC3E}">
        <p14:creationId xmlns:p14="http://schemas.microsoft.com/office/powerpoint/2010/main" val="88682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under Saxon rule the power of the crown was diminished compared to that of the south of England. England had only been a unified country for less than 140 years. Much of the old </a:t>
            </a:r>
            <a:r>
              <a:rPr lang="en-GB" dirty="0" err="1"/>
              <a:t>emnities</a:t>
            </a:r>
            <a:r>
              <a:rPr lang="en-GB" dirty="0"/>
              <a:t> and mistrust between the old kingdoms still existed in the North.</a:t>
            </a:r>
          </a:p>
          <a:p>
            <a:r>
              <a:rPr lang="en-GB" dirty="0"/>
              <a:t>William's initial attempt to bring the North to heel by appointing English Earls to govern them failed. The first, </a:t>
            </a:r>
            <a:r>
              <a:rPr lang="en-GB" dirty="0" err="1"/>
              <a:t>Copsig</a:t>
            </a:r>
            <a:r>
              <a:rPr lang="en-GB" dirty="0"/>
              <a:t>, was killed by a rival and the second </a:t>
            </a:r>
            <a:r>
              <a:rPr lang="en-GB" dirty="0" err="1"/>
              <a:t>Gospatric</a:t>
            </a:r>
            <a:r>
              <a:rPr lang="en-GB" dirty="0"/>
              <a:t> later defected to the Northern rebels.</a:t>
            </a:r>
          </a:p>
          <a:p>
            <a:endParaRPr lang="en-GB" dirty="0"/>
          </a:p>
          <a:p>
            <a:r>
              <a:rPr lang="en-GB" dirty="0"/>
              <a:t>William needed to bring the North under Norman control. And chose a Norman ally in Robert </a:t>
            </a:r>
            <a:r>
              <a:rPr lang="en-GB" dirty="0" err="1"/>
              <a:t>Cummin</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A185CE-9337-4D29-89BA-203C15609FE5}" type="slidenum">
              <a:rPr lang="en-GB" smtClean="0"/>
              <a:t>9</a:t>
            </a:fld>
            <a:endParaRPr lang="en-GB" dirty="0"/>
          </a:p>
        </p:txBody>
      </p:sp>
    </p:spTree>
    <p:extLst>
      <p:ext uri="{BB962C8B-B14F-4D97-AF65-F5344CB8AC3E}">
        <p14:creationId xmlns:p14="http://schemas.microsoft.com/office/powerpoint/2010/main" val="323242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might seem strange, given the historical reputation of the </a:t>
            </a:r>
            <a:r>
              <a:rPr lang="en-GB" dirty="0" err="1"/>
              <a:t>vikings</a:t>
            </a:r>
            <a:r>
              <a:rPr lang="en-GB" dirty="0"/>
              <a:t> that the Northern rebels chose to ally themselves with the Danish invasion force. The rebels would certainly have been glad of the extra warriors and the Vikings were a known foe. There had already been 4 Viking kings of England.</a:t>
            </a:r>
          </a:p>
          <a:p>
            <a:r>
              <a:rPr lang="en-GB" dirty="0"/>
              <a:t>It might seem strange, given the historical reputation of the </a:t>
            </a:r>
            <a:r>
              <a:rPr lang="en-GB" dirty="0" err="1"/>
              <a:t>vikings</a:t>
            </a:r>
            <a:r>
              <a:rPr lang="en-GB" dirty="0"/>
              <a:t> that the Northern rebels chose to ally themselves with the Danish invasion force. The rebels would certainly have been glad of the extra warriors and the Vikings were a known foe. There had already been 4 Viking kings of England.</a:t>
            </a:r>
          </a:p>
          <a:p>
            <a:endParaRPr lang="en-GB" dirty="0"/>
          </a:p>
        </p:txBody>
      </p:sp>
      <p:sp>
        <p:nvSpPr>
          <p:cNvPr id="4" name="Slide Number Placeholder 3"/>
          <p:cNvSpPr>
            <a:spLocks noGrp="1"/>
          </p:cNvSpPr>
          <p:nvPr>
            <p:ph type="sldNum" sz="quarter" idx="5"/>
          </p:nvPr>
        </p:nvSpPr>
        <p:spPr/>
        <p:txBody>
          <a:bodyPr/>
          <a:lstStyle/>
          <a:p>
            <a:fld id="{A4A185CE-9337-4D29-89BA-203C15609FE5}" type="slidenum">
              <a:rPr lang="en-GB" smtClean="0"/>
              <a:t>10</a:t>
            </a:fld>
            <a:endParaRPr lang="en-GB" dirty="0"/>
          </a:p>
        </p:txBody>
      </p:sp>
    </p:spTree>
    <p:extLst>
      <p:ext uri="{BB962C8B-B14F-4D97-AF65-F5344CB8AC3E}">
        <p14:creationId xmlns:p14="http://schemas.microsoft.com/office/powerpoint/2010/main" val="137166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ruthless efficiency of the Norman units during the Harrying has done much to colour the view we have of the Normans as </a:t>
            </a:r>
            <a:r>
              <a:rPr lang="en-GB" dirty="0" err="1"/>
              <a:t>mercilous</a:t>
            </a:r>
            <a:r>
              <a:rPr lang="en-GB" dirty="0"/>
              <a:t> warrior class, who ruled the country with an iron fist.</a:t>
            </a:r>
          </a:p>
          <a:p>
            <a:endParaRPr lang="en-GB" dirty="0"/>
          </a:p>
          <a:p>
            <a:r>
              <a:rPr lang="en-GB" dirty="0"/>
              <a:t>At this moment in history, however, this must have been exactly what the men carrying out the harrying were. They were professional soldiers, who had been on active duty for 3 years. They had seen and done so much, that they were immune to the slaughter. They were tired vicious men, let off the leash with the orders:           "End It Now!"</a:t>
            </a:r>
          </a:p>
        </p:txBody>
      </p:sp>
      <p:sp>
        <p:nvSpPr>
          <p:cNvPr id="4" name="Slide Number Placeholder 3"/>
          <p:cNvSpPr>
            <a:spLocks noGrp="1"/>
          </p:cNvSpPr>
          <p:nvPr>
            <p:ph type="sldNum" sz="quarter" idx="5"/>
          </p:nvPr>
        </p:nvSpPr>
        <p:spPr/>
        <p:txBody>
          <a:bodyPr/>
          <a:lstStyle/>
          <a:p>
            <a:fld id="{A4A185CE-9337-4D29-89BA-203C15609FE5}" type="slidenum">
              <a:rPr lang="en-GB" smtClean="0"/>
              <a:t>12</a:t>
            </a:fld>
            <a:endParaRPr lang="en-GB" dirty="0"/>
          </a:p>
        </p:txBody>
      </p:sp>
    </p:spTree>
    <p:extLst>
      <p:ext uri="{BB962C8B-B14F-4D97-AF65-F5344CB8AC3E}">
        <p14:creationId xmlns:p14="http://schemas.microsoft.com/office/powerpoint/2010/main" val="349443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581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21273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72559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2"/>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65863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baseline="0">
                <a:solidFill>
                  <a:srgbClr val="17375D"/>
                </a:solidFill>
              </a:defRPr>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02971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4681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25152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863234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42998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09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45122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11365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5627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99394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779160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59606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516052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876124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68289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392616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938509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8648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89527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566920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45727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06619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112877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22136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884673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564222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620106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705078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8875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35440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631764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757286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21879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207498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621213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762059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4341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907532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497229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3659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29017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910570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7936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1680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782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147289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43896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762059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4341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907532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49722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241647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36594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910570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7936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1680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782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147289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43896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293929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1674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6674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216" y="6093296"/>
            <a:ext cx="2133600" cy="365125"/>
          </a:xfrm>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a:xfrm>
            <a:off x="3116560" y="6093296"/>
            <a:ext cx="2895600" cy="365125"/>
          </a:xfrm>
        </p:spPr>
        <p:txBody>
          <a:bodyPr/>
          <a:lstStyle/>
          <a:p>
            <a:endParaRPr lang="en-GB" dirty="0"/>
          </a:p>
        </p:txBody>
      </p:sp>
      <p:sp>
        <p:nvSpPr>
          <p:cNvPr id="4" name="Slide Number Placeholder 3"/>
          <p:cNvSpPr>
            <a:spLocks noGrp="1"/>
          </p:cNvSpPr>
          <p:nvPr>
            <p:ph type="sldNum" sz="quarter" idx="12"/>
          </p:nvPr>
        </p:nvSpPr>
        <p:spPr>
          <a:xfrm>
            <a:off x="6156176" y="6088211"/>
            <a:ext cx="2133600" cy="365125"/>
          </a:xfrm>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44619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382892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372746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743769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0830372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875404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786039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387274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78690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4224" y="6165304"/>
            <a:ext cx="2133600" cy="365125"/>
          </a:xfrm>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a:xfrm>
            <a:off x="3131840" y="6165304"/>
            <a:ext cx="2895600" cy="365125"/>
          </a:xfrm>
        </p:spPr>
        <p:txBody>
          <a:bodyPr/>
          <a:lstStyle/>
          <a:p>
            <a:endParaRPr lang="en-GB" dirty="0"/>
          </a:p>
        </p:txBody>
      </p:sp>
      <p:sp>
        <p:nvSpPr>
          <p:cNvPr id="7" name="Slide Number Placeholder 6"/>
          <p:cNvSpPr>
            <a:spLocks noGrp="1"/>
          </p:cNvSpPr>
          <p:nvPr>
            <p:ph type="sldNum" sz="quarter" idx="12"/>
          </p:nvPr>
        </p:nvSpPr>
        <p:spPr>
          <a:xfrm>
            <a:off x="6182816" y="6165304"/>
            <a:ext cx="2133600" cy="365125"/>
          </a:xfrm>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67181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4224" y="6237312"/>
            <a:ext cx="2133600" cy="365125"/>
          </a:xfrm>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a:xfrm>
            <a:off x="3124200" y="6232227"/>
            <a:ext cx="2895600" cy="365125"/>
          </a:xfrm>
        </p:spPr>
        <p:txBody>
          <a:bodyPr/>
          <a:lstStyle/>
          <a:p>
            <a:endParaRPr lang="en-GB" dirty="0"/>
          </a:p>
        </p:txBody>
      </p:sp>
      <p:sp>
        <p:nvSpPr>
          <p:cNvPr id="7" name="Slide Number Placeholder 6"/>
          <p:cNvSpPr>
            <a:spLocks noGrp="1"/>
          </p:cNvSpPr>
          <p:nvPr>
            <p:ph type="sldNum" sz="quarter" idx="12"/>
          </p:nvPr>
        </p:nvSpPr>
        <p:spPr>
          <a:xfrm>
            <a:off x="6156176" y="6232227"/>
            <a:ext cx="2133600" cy="365125"/>
          </a:xfrm>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84438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242403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35351924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2"/>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18625079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bg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7403616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bg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1222100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1222100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3268384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149080"/>
            <a:ext cx="7772400" cy="1470025"/>
          </a:xfrm>
        </p:spPr>
        <p:txBody>
          <a:bodyPr>
            <a:noAutofit/>
          </a:bodyPr>
          <a:lstStyle/>
          <a:p>
            <a:r>
              <a:rPr lang="en-GB" sz="6000" dirty="0"/>
              <a:t>1069</a:t>
            </a:r>
            <a:br>
              <a:rPr lang="en-GB" sz="6000" dirty="0"/>
            </a:br>
            <a:r>
              <a:rPr lang="en-GB" sz="6000" dirty="0"/>
              <a:t>The Harrying of the North</a:t>
            </a:r>
          </a:p>
        </p:txBody>
      </p:sp>
      <p:pic>
        <p:nvPicPr>
          <p:cNvPr id="3" name="Picture 2" descr="A blue and black logo&#10;&#10;AI-generated content may be incorrect.">
            <a:extLst>
              <a:ext uri="{FF2B5EF4-FFF2-40B4-BE49-F238E27FC236}">
                <a16:creationId xmlns:a16="http://schemas.microsoft.com/office/drawing/2014/main" id="{FD88D205-0A0E-15F5-6691-3E8EAD30BF83}"/>
              </a:ext>
            </a:extLst>
          </p:cNvPr>
          <p:cNvPicPr>
            <a:picLocks noChangeAspect="1"/>
          </p:cNvPicPr>
          <p:nvPr/>
        </p:nvPicPr>
        <p:blipFill>
          <a:blip r:embed="rId2"/>
          <a:stretch>
            <a:fillRect/>
          </a:stretch>
        </p:blipFill>
        <p:spPr>
          <a:xfrm>
            <a:off x="2993276" y="461873"/>
            <a:ext cx="3448590" cy="2839529"/>
          </a:xfrm>
          <a:prstGeom prst="rect">
            <a:avLst/>
          </a:prstGeom>
        </p:spPr>
      </p:pic>
    </p:spTree>
    <p:extLst>
      <p:ext uri="{BB962C8B-B14F-4D97-AF65-F5344CB8AC3E}">
        <p14:creationId xmlns:p14="http://schemas.microsoft.com/office/powerpoint/2010/main" val="40456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422776" y="281449"/>
            <a:ext cx="8229600" cy="1143000"/>
          </a:xfrm>
        </p:spPr>
        <p:txBody>
          <a:bodyPr>
            <a:normAutofit/>
          </a:bodyPr>
          <a:lstStyle/>
          <a:p>
            <a:r>
              <a:rPr lang="en-GB" altLang="en-US" b="1" dirty="0">
                <a:latin typeface="Adobe Jenson Pro Lt Disp"/>
              </a:rPr>
              <a:t>Unlikely Allies</a:t>
            </a:r>
            <a:endParaRPr lang="en-GB" dirty="0">
              <a:latin typeface="Adobe Jenson Pro Lt Disp"/>
            </a:endParaRPr>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613140" y="1258406"/>
            <a:ext cx="8229600" cy="864097"/>
          </a:xfrm>
        </p:spPr>
        <p:txBody>
          <a:bodyPr>
            <a:normAutofit fontScale="92500" lnSpcReduction="20000"/>
          </a:bodyPr>
          <a:lstStyle/>
          <a:p>
            <a:pPr marL="0" indent="0">
              <a:buNone/>
            </a:pPr>
            <a:r>
              <a:rPr lang="en-GB" sz="2200" dirty="0">
                <a:latin typeface="Adobe Jenson Pro Lt Disp"/>
              </a:rPr>
              <a:t>In the summer of the same year William found himself facing the biggest threat to his rule to date, when a Viking invasion force, sponsored by King Swein of Denmark landed on England’s northern shores.</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640548" y="5517232"/>
            <a:ext cx="8503451" cy="1631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Together the combined Saxon and Viking armies seized the city of York, destroyed it’s castles and put the surviving Norman garrison to death.                                                                                                                                            </a:t>
            </a:r>
            <a:endParaRPr lang="en-GB" dirty="0"/>
          </a:p>
        </p:txBody>
      </p:sp>
      <p:sp>
        <p:nvSpPr>
          <p:cNvPr id="4" name="Rectangle 3">
            <a:extLst>
              <a:ext uri="{FF2B5EF4-FFF2-40B4-BE49-F238E27FC236}">
                <a16:creationId xmlns:a16="http://schemas.microsoft.com/office/drawing/2014/main" id="{98D0A980-78D9-49F6-834B-4765761075F3}"/>
              </a:ext>
            </a:extLst>
          </p:cNvPr>
          <p:cNvSpPr/>
          <p:nvPr/>
        </p:nvSpPr>
        <p:spPr>
          <a:xfrm>
            <a:off x="5340008" y="2234818"/>
            <a:ext cx="3312368" cy="3170099"/>
          </a:xfrm>
          <a:prstGeom prst="rect">
            <a:avLst/>
          </a:prstGeom>
        </p:spPr>
        <p:txBody>
          <a:bodyPr wrap="square">
            <a:spAutoFit/>
          </a:bodyPr>
          <a:lstStyle/>
          <a:p>
            <a:r>
              <a:rPr lang="en-GB" sz="2000" dirty="0"/>
              <a:t>The Vikings found willing allies in the lords of the north. They joined forces and marched on York. One of the leaders of the Saxon army was Edgar the Aetheling who had been declared King of the Saxons on the day following the Death of Harold at Hastings.</a:t>
            </a:r>
          </a:p>
        </p:txBody>
      </p:sp>
      <p:pic>
        <p:nvPicPr>
          <p:cNvPr id="9" name="Picture 8">
            <a:extLst>
              <a:ext uri="{FF2B5EF4-FFF2-40B4-BE49-F238E27FC236}">
                <a16:creationId xmlns:a16="http://schemas.microsoft.com/office/drawing/2014/main" id="{7A1FDDB3-7966-4770-BF6C-F0EA4EF97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262252"/>
            <a:ext cx="4311090" cy="2993509"/>
          </a:xfrm>
          <a:prstGeom prst="rect">
            <a:avLst/>
          </a:prstGeom>
        </p:spPr>
      </p:pic>
    </p:spTree>
    <p:extLst>
      <p:ext uri="{BB962C8B-B14F-4D97-AF65-F5344CB8AC3E}">
        <p14:creationId xmlns:p14="http://schemas.microsoft.com/office/powerpoint/2010/main" val="59752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345396" y="9003"/>
            <a:ext cx="8229600" cy="1143000"/>
          </a:xfrm>
        </p:spPr>
        <p:txBody>
          <a:bodyPr>
            <a:normAutofit/>
          </a:bodyPr>
          <a:lstStyle/>
          <a:p>
            <a:r>
              <a:rPr lang="en-GB" altLang="en-US" b="1" dirty="0">
                <a:latin typeface="Adobe Jenson Pro Lt Disp"/>
              </a:rPr>
              <a:t>A Clever Plan</a:t>
            </a:r>
            <a:endParaRPr lang="en-GB" dirty="0">
              <a:latin typeface="Adobe Jenson Pro Lt Disp"/>
            </a:endParaRPr>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569004" y="1043176"/>
            <a:ext cx="8229600" cy="1224772"/>
          </a:xfrm>
        </p:spPr>
        <p:txBody>
          <a:bodyPr>
            <a:normAutofit fontScale="70000" lnSpcReduction="20000"/>
          </a:bodyPr>
          <a:lstStyle/>
          <a:p>
            <a:pPr marL="0" indent="0">
              <a:buNone/>
            </a:pPr>
            <a:r>
              <a:rPr lang="en-GB" sz="2900" dirty="0">
                <a:latin typeface="Adobe Jenson Pro Lt Disp"/>
              </a:rPr>
              <a:t>William raced North to meet this threat to his rule, but on arriving at York was frustrated to discover that the Vikings and the Saxon rebels, warned of his arrival, had already left the city. He must have begun to worry that the conquest was beginning to fail, so he came up with a clever two-fold plan</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6050081" y="2406746"/>
            <a:ext cx="2748523" cy="25687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He first secretly approached the Vikings who were berthed on the river Humber, and offered them a vast quantity of gold and silver if they would leave by  spring.                                                                                                                                </a:t>
            </a:r>
            <a:endParaRPr lang="en-GB" dirty="0"/>
          </a:p>
        </p:txBody>
      </p:sp>
      <p:pic>
        <p:nvPicPr>
          <p:cNvPr id="7" name="Picture 6">
            <a:extLst>
              <a:ext uri="{FF2B5EF4-FFF2-40B4-BE49-F238E27FC236}">
                <a16:creationId xmlns:a16="http://schemas.microsoft.com/office/drawing/2014/main" id="{B2B5B938-897C-46A0-9936-E824D7C65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2" y="2150730"/>
            <a:ext cx="5093274" cy="3142088"/>
          </a:xfrm>
          <a:prstGeom prst="rect">
            <a:avLst/>
          </a:prstGeom>
        </p:spPr>
      </p:pic>
      <p:sp>
        <p:nvSpPr>
          <p:cNvPr id="8" name="Rectangle 7">
            <a:extLst>
              <a:ext uri="{FF2B5EF4-FFF2-40B4-BE49-F238E27FC236}">
                <a16:creationId xmlns:a16="http://schemas.microsoft.com/office/drawing/2014/main" id="{AF092A50-9A00-45EC-9311-9F981845430A}"/>
              </a:ext>
            </a:extLst>
          </p:cNvPr>
          <p:cNvSpPr/>
          <p:nvPr/>
        </p:nvSpPr>
        <p:spPr>
          <a:xfrm>
            <a:off x="706332" y="5301208"/>
            <a:ext cx="7954944" cy="1015663"/>
          </a:xfrm>
          <a:prstGeom prst="rect">
            <a:avLst/>
          </a:prstGeom>
        </p:spPr>
        <p:txBody>
          <a:bodyPr wrap="square">
            <a:spAutoFit/>
          </a:bodyPr>
          <a:lstStyle/>
          <a:p>
            <a:r>
              <a:rPr lang="en-GB" sz="2000" dirty="0">
                <a:solidFill>
                  <a:prstClr val="black"/>
                </a:solidFill>
              </a:rPr>
              <a:t>He then split his army and sent them North, to begin what was to become not only one of  the most vicious and violent periods of the Norman conquest, but of the whole of English history. </a:t>
            </a:r>
            <a:endParaRPr lang="en-GB" dirty="0"/>
          </a:p>
        </p:txBody>
      </p:sp>
    </p:spTree>
    <p:extLst>
      <p:ext uri="{BB962C8B-B14F-4D97-AF65-F5344CB8AC3E}">
        <p14:creationId xmlns:p14="http://schemas.microsoft.com/office/powerpoint/2010/main" val="32671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395536" y="56656"/>
            <a:ext cx="8229600" cy="1143000"/>
          </a:xfrm>
        </p:spPr>
        <p:txBody>
          <a:bodyPr>
            <a:normAutofit/>
          </a:bodyPr>
          <a:lstStyle/>
          <a:p>
            <a:r>
              <a:rPr lang="en-GB" altLang="en-US" b="1" dirty="0">
                <a:latin typeface="Adobe Jenson Pro Lt Disp"/>
              </a:rPr>
              <a:t>The Harrying Begins</a:t>
            </a:r>
            <a:endParaRPr lang="en-GB" dirty="0">
              <a:latin typeface="Adobe Jenson Pro Lt Disp"/>
            </a:endParaRPr>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611560" y="1023766"/>
            <a:ext cx="8229600" cy="864097"/>
          </a:xfrm>
        </p:spPr>
        <p:txBody>
          <a:bodyPr>
            <a:normAutofit fontScale="92500" lnSpcReduction="20000"/>
          </a:bodyPr>
          <a:lstStyle/>
          <a:p>
            <a:pPr marL="0" indent="0">
              <a:buNone/>
            </a:pPr>
            <a:r>
              <a:rPr lang="en-GB" sz="2200" dirty="0">
                <a:latin typeface="Adobe Jenson Pro Lt Disp"/>
              </a:rPr>
              <a:t>The Norman army was highly efficient. They spread out over 100 miles of territory as far North as the river Tyne. They had two simple objectives. Orders given to them by William without mercy.</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755575" y="5229200"/>
            <a:ext cx="8229600" cy="1426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The second objective, was to destroy the region’s food and resources so comprehensively, that it would put an end to the cycle of rebellion by ensuring that any future Saxon resistance or uprising would not have the means to support itself.                                                   </a:t>
            </a:r>
          </a:p>
        </p:txBody>
      </p:sp>
      <p:sp>
        <p:nvSpPr>
          <p:cNvPr id="4" name="Rectangle 3">
            <a:extLst>
              <a:ext uri="{FF2B5EF4-FFF2-40B4-BE49-F238E27FC236}">
                <a16:creationId xmlns:a16="http://schemas.microsoft.com/office/drawing/2014/main" id="{98D0A980-78D9-49F6-834B-4765761075F3}"/>
              </a:ext>
            </a:extLst>
          </p:cNvPr>
          <p:cNvSpPr/>
          <p:nvPr/>
        </p:nvSpPr>
        <p:spPr>
          <a:xfrm>
            <a:off x="5579554" y="1844824"/>
            <a:ext cx="3045582" cy="3785652"/>
          </a:xfrm>
          <a:prstGeom prst="rect">
            <a:avLst/>
          </a:prstGeom>
        </p:spPr>
        <p:txBody>
          <a:bodyPr wrap="square">
            <a:spAutoFit/>
          </a:bodyPr>
          <a:lstStyle/>
          <a:p>
            <a:r>
              <a:rPr lang="en-GB" sz="2000" dirty="0"/>
              <a:t>The first was to find and eliminate the remaining northern rebels. Whilst they did not succeed in capturing Edgar the Aetheling, who fled to Scotland, he was never again to prove a threat to the conquest and finally submitted to William’s rule in 1074  </a:t>
            </a:r>
          </a:p>
          <a:p>
            <a:endParaRPr lang="en-GB" sz="2000" dirty="0"/>
          </a:p>
        </p:txBody>
      </p:sp>
      <p:pic>
        <p:nvPicPr>
          <p:cNvPr id="7" name="Picture 6">
            <a:extLst>
              <a:ext uri="{FF2B5EF4-FFF2-40B4-BE49-F238E27FC236}">
                <a16:creationId xmlns:a16="http://schemas.microsoft.com/office/drawing/2014/main" id="{2AAE01F9-DB27-44CC-A0FC-5E98FF0E6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916581"/>
            <a:ext cx="4650819" cy="3312619"/>
          </a:xfrm>
          <a:prstGeom prst="rect">
            <a:avLst/>
          </a:prstGeom>
        </p:spPr>
      </p:pic>
    </p:spTree>
    <p:extLst>
      <p:ext uri="{BB962C8B-B14F-4D97-AF65-F5344CB8AC3E}">
        <p14:creationId xmlns:p14="http://schemas.microsoft.com/office/powerpoint/2010/main" val="307764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251520" y="50530"/>
            <a:ext cx="8229600" cy="1143000"/>
          </a:xfrm>
        </p:spPr>
        <p:txBody>
          <a:bodyPr>
            <a:normAutofit/>
          </a:bodyPr>
          <a:lstStyle/>
          <a:p>
            <a:r>
              <a:rPr lang="en-GB" altLang="en-US" b="1" dirty="0"/>
              <a:t>The Aftermath</a:t>
            </a:r>
            <a:endParaRPr lang="en-GB" dirty="0"/>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714400" y="948307"/>
            <a:ext cx="7715200" cy="1415326"/>
          </a:xfrm>
        </p:spPr>
        <p:txBody>
          <a:bodyPr>
            <a:normAutofit fontScale="70000" lnSpcReduction="20000"/>
          </a:bodyPr>
          <a:lstStyle/>
          <a:p>
            <a:pPr marL="0" indent="0">
              <a:buNone/>
            </a:pPr>
            <a:r>
              <a:rPr lang="en-GB" sz="2900" dirty="0">
                <a:latin typeface="Adobe Jenson Pro Lt Disp"/>
              </a:rPr>
              <a:t>Vicious and merciless as it was, the Harrying was certainly efficient and effective. One English Monk, the chronicler, John of Worcester, wrote in the 12 century that, in the aftermath of the Harrying, the surviving inhabitants were reduced to not only eating their horses, cats and dogs but also human flesh in a effort to survive. </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5580112" y="2451106"/>
            <a:ext cx="2980655"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The writer Symeon of Durham claimed that not one village between York and Durham remained inhabited and that much of the north was wasteland for the next 9 years. </a:t>
            </a:r>
          </a:p>
        </p:txBody>
      </p:sp>
      <p:pic>
        <p:nvPicPr>
          <p:cNvPr id="7" name="Picture 6">
            <a:extLst>
              <a:ext uri="{FF2B5EF4-FFF2-40B4-BE49-F238E27FC236}">
                <a16:creationId xmlns:a16="http://schemas.microsoft.com/office/drawing/2014/main" id="{4F8CAE4C-77EE-4723-8A37-3B443D8F3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07" y="2406860"/>
            <a:ext cx="4536504" cy="2810118"/>
          </a:xfrm>
          <a:prstGeom prst="rect">
            <a:avLst/>
          </a:prstGeom>
        </p:spPr>
      </p:pic>
      <p:sp>
        <p:nvSpPr>
          <p:cNvPr id="8" name="Rectangle 7">
            <a:extLst>
              <a:ext uri="{FF2B5EF4-FFF2-40B4-BE49-F238E27FC236}">
                <a16:creationId xmlns:a16="http://schemas.microsoft.com/office/drawing/2014/main" id="{F69B6601-8240-4639-89D2-B05515D14364}"/>
              </a:ext>
            </a:extLst>
          </p:cNvPr>
          <p:cNvSpPr/>
          <p:nvPr/>
        </p:nvSpPr>
        <p:spPr>
          <a:xfrm>
            <a:off x="737950" y="5304451"/>
            <a:ext cx="7475671" cy="1015663"/>
          </a:xfrm>
          <a:prstGeom prst="rect">
            <a:avLst/>
          </a:prstGeom>
        </p:spPr>
        <p:txBody>
          <a:bodyPr wrap="square">
            <a:spAutoFit/>
          </a:bodyPr>
          <a:lstStyle/>
          <a:p>
            <a:r>
              <a:rPr lang="en-GB" sz="2000" dirty="0"/>
              <a:t>According to the Domesday book, which was a census and survey of England; ordered by William and published in 1086,  one third of all the available land in Yorkshire was recorded as </a:t>
            </a:r>
            <a:r>
              <a:rPr lang="en-GB" sz="2000" dirty="0" err="1"/>
              <a:t>vasta</a:t>
            </a:r>
            <a:r>
              <a:rPr lang="en-GB" sz="2000" dirty="0"/>
              <a:t> (waste).</a:t>
            </a:r>
          </a:p>
        </p:txBody>
      </p:sp>
    </p:spTree>
    <p:extLst>
      <p:ext uri="{BB962C8B-B14F-4D97-AF65-F5344CB8AC3E}">
        <p14:creationId xmlns:p14="http://schemas.microsoft.com/office/powerpoint/2010/main" val="30757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457200" y="148325"/>
            <a:ext cx="8229600" cy="1143000"/>
          </a:xfrm>
        </p:spPr>
        <p:txBody>
          <a:bodyPr>
            <a:normAutofit/>
          </a:bodyPr>
          <a:lstStyle/>
          <a:p>
            <a:r>
              <a:rPr lang="en-GB" altLang="en-US" b="1" dirty="0">
                <a:latin typeface="Adobe Jenson Pro Lt Disp"/>
              </a:rPr>
              <a:t>How Should William Be Judged?</a:t>
            </a:r>
            <a:endParaRPr lang="en-GB" dirty="0">
              <a:latin typeface="Adobe Jenson Pro Lt Disp"/>
            </a:endParaRPr>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899592" y="1048970"/>
            <a:ext cx="7884162" cy="864097"/>
          </a:xfrm>
        </p:spPr>
        <p:txBody>
          <a:bodyPr>
            <a:normAutofit/>
          </a:bodyPr>
          <a:lstStyle/>
          <a:p>
            <a:pPr marL="0" indent="0">
              <a:buNone/>
            </a:pPr>
            <a:r>
              <a:rPr lang="en-GB" sz="2200" dirty="0">
                <a:latin typeface="Adobe Jenson Pro Lt Disp"/>
              </a:rPr>
              <a:t>By modern standards it is impossible not to consider that the Harrying of the North was a war crime.</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4538936" y="3573016"/>
            <a:ext cx="3888432" cy="1426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The Norman historian Orderic Vitalis who rarely criticised the Conqueror and believed that William had the God given right to sit on the English throne stated</a:t>
            </a:r>
          </a:p>
        </p:txBody>
      </p:sp>
      <p:sp>
        <p:nvSpPr>
          <p:cNvPr id="4" name="Rectangle 3">
            <a:extLst>
              <a:ext uri="{FF2B5EF4-FFF2-40B4-BE49-F238E27FC236}">
                <a16:creationId xmlns:a16="http://schemas.microsoft.com/office/drawing/2014/main" id="{98D0A980-78D9-49F6-834B-4765761075F3}"/>
              </a:ext>
            </a:extLst>
          </p:cNvPr>
          <p:cNvSpPr/>
          <p:nvPr/>
        </p:nvSpPr>
        <p:spPr>
          <a:xfrm>
            <a:off x="4499992" y="2040416"/>
            <a:ext cx="4140460" cy="1631216"/>
          </a:xfrm>
          <a:prstGeom prst="rect">
            <a:avLst/>
          </a:prstGeom>
        </p:spPr>
        <p:txBody>
          <a:bodyPr wrap="square">
            <a:spAutoFit/>
          </a:bodyPr>
          <a:lstStyle/>
          <a:p>
            <a:r>
              <a:rPr lang="en-GB" sz="2000" dirty="0"/>
              <a:t>Even by standards of the day, such a campaign of deliberate destruction and death must have been hard to imagine or understand </a:t>
            </a:r>
          </a:p>
          <a:p>
            <a:endParaRPr lang="en-GB" sz="2000" dirty="0"/>
          </a:p>
        </p:txBody>
      </p:sp>
      <p:sp>
        <p:nvSpPr>
          <p:cNvPr id="6" name="Content Placeholder 2">
            <a:extLst>
              <a:ext uri="{FF2B5EF4-FFF2-40B4-BE49-F238E27FC236}">
                <a16:creationId xmlns:a16="http://schemas.microsoft.com/office/drawing/2014/main" id="{324F368B-3E8F-47A0-803D-08C8515FDC62}"/>
              </a:ext>
            </a:extLst>
          </p:cNvPr>
          <p:cNvSpPr txBox="1">
            <a:spLocks/>
          </p:cNvSpPr>
          <p:nvPr/>
        </p:nvSpPr>
        <p:spPr>
          <a:xfrm>
            <a:off x="1043608" y="5351820"/>
            <a:ext cx="8100392" cy="1426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202122"/>
                </a:solidFill>
                <a:latin typeface="Arial" panose="020B0604020202020204" pitchFamily="34" charset="0"/>
              </a:rPr>
              <a:t>More than 100,000 people perished of starvation.</a:t>
            </a:r>
          </a:p>
          <a:p>
            <a:pPr marL="0" indent="0">
              <a:buNone/>
            </a:pPr>
            <a:r>
              <a:rPr lang="en-GB" sz="2000" dirty="0">
                <a:solidFill>
                  <a:srgbClr val="202122"/>
                </a:solidFill>
                <a:latin typeface="Arial" panose="020B0604020202020204" pitchFamily="34" charset="0"/>
              </a:rPr>
              <a:t>I have often praised William in this book, but I can say nothing good about this brutal slaughter. God will punish him!</a:t>
            </a:r>
            <a:endParaRPr lang="en-GB" sz="2000" dirty="0"/>
          </a:p>
        </p:txBody>
      </p:sp>
      <p:pic>
        <p:nvPicPr>
          <p:cNvPr id="8" name="Picture 7">
            <a:extLst>
              <a:ext uri="{FF2B5EF4-FFF2-40B4-BE49-F238E27FC236}">
                <a16:creationId xmlns:a16="http://schemas.microsoft.com/office/drawing/2014/main" id="{E7FD2921-D989-4863-B11A-3D46F7817C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46" t="4908" r="5015" b="6314"/>
          <a:stretch/>
        </p:blipFill>
        <p:spPr>
          <a:xfrm>
            <a:off x="1043608" y="1921561"/>
            <a:ext cx="3313082" cy="3302910"/>
          </a:xfrm>
          <a:prstGeom prst="rect">
            <a:avLst/>
          </a:prstGeom>
        </p:spPr>
      </p:pic>
    </p:spTree>
    <p:extLst>
      <p:ext uri="{BB962C8B-B14F-4D97-AF65-F5344CB8AC3E}">
        <p14:creationId xmlns:p14="http://schemas.microsoft.com/office/powerpoint/2010/main" val="340300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440824" y="133067"/>
            <a:ext cx="8229600" cy="1143000"/>
          </a:xfrm>
        </p:spPr>
        <p:txBody>
          <a:bodyPr>
            <a:normAutofit/>
          </a:bodyPr>
          <a:lstStyle/>
          <a:p>
            <a:r>
              <a:rPr lang="en-GB" altLang="en-US" b="1" dirty="0">
                <a:latin typeface="Adobe Jenson Pro Lt Disp"/>
              </a:rPr>
              <a:t>Here to Stay</a:t>
            </a:r>
            <a:endParaRPr lang="en-GB" dirty="0">
              <a:latin typeface="Adobe Jenson Pro Lt Disp"/>
            </a:endParaRPr>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611560" y="1026345"/>
            <a:ext cx="8229600" cy="864097"/>
          </a:xfrm>
        </p:spPr>
        <p:txBody>
          <a:bodyPr>
            <a:normAutofit/>
          </a:bodyPr>
          <a:lstStyle/>
          <a:p>
            <a:pPr marL="0" indent="0">
              <a:buNone/>
            </a:pPr>
            <a:r>
              <a:rPr lang="en-GB" sz="2000" dirty="0">
                <a:latin typeface="Adobe Jenson Pro Lt Disp"/>
              </a:rPr>
              <a:t>Appalling though it was, by any standards, the Harrying of the North was certainly effective.</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5940152" y="1988840"/>
            <a:ext cx="2578458" cy="3505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Many Saxons after Hastings may have believed that there was still Saxon light at the end of the tunnel. But in the aftermath of the Harrying of the North such light was extinguished</a:t>
            </a:r>
          </a:p>
          <a:p>
            <a:pPr marL="0" indent="0">
              <a:buFont typeface="Arial" panose="020B0604020202020204" pitchFamily="34" charset="0"/>
              <a:buNone/>
            </a:pPr>
            <a:endParaRPr lang="en-GB" sz="2000" dirty="0"/>
          </a:p>
        </p:txBody>
      </p:sp>
      <p:sp>
        <p:nvSpPr>
          <p:cNvPr id="4" name="Rectangle 3">
            <a:extLst>
              <a:ext uri="{FF2B5EF4-FFF2-40B4-BE49-F238E27FC236}">
                <a16:creationId xmlns:a16="http://schemas.microsoft.com/office/drawing/2014/main" id="{98D0A980-78D9-49F6-834B-4765761075F3}"/>
              </a:ext>
            </a:extLst>
          </p:cNvPr>
          <p:cNvSpPr/>
          <p:nvPr/>
        </p:nvSpPr>
        <p:spPr>
          <a:xfrm>
            <a:off x="755576" y="5132115"/>
            <a:ext cx="7704856" cy="1938992"/>
          </a:xfrm>
          <a:prstGeom prst="rect">
            <a:avLst/>
          </a:prstGeom>
        </p:spPr>
        <p:txBody>
          <a:bodyPr wrap="square">
            <a:spAutoFit/>
          </a:bodyPr>
          <a:lstStyle/>
          <a:p>
            <a:r>
              <a:rPr lang="en-GB" sz="2000" dirty="0"/>
              <a:t>In his virtual destruction of the North, William had also destroyed the hopes of any who still believed that the result at Hastings could be overturned </a:t>
            </a:r>
          </a:p>
          <a:p>
            <a:r>
              <a:rPr lang="en-GB" sz="2000" dirty="0"/>
              <a:t>The Conqueror was here to stay.</a:t>
            </a:r>
          </a:p>
          <a:p>
            <a:endParaRPr lang="en-GB" sz="2000" dirty="0"/>
          </a:p>
          <a:p>
            <a:endParaRPr lang="en-GB" sz="2000" dirty="0"/>
          </a:p>
        </p:txBody>
      </p:sp>
      <p:pic>
        <p:nvPicPr>
          <p:cNvPr id="13" name="Picture 12">
            <a:extLst>
              <a:ext uri="{FF2B5EF4-FFF2-40B4-BE49-F238E27FC236}">
                <a16:creationId xmlns:a16="http://schemas.microsoft.com/office/drawing/2014/main" id="{80125919-05ED-4D26-A643-EC3D097B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78" y="1890442"/>
            <a:ext cx="5040560" cy="3038996"/>
          </a:xfrm>
          <a:prstGeom prst="rect">
            <a:avLst/>
          </a:prstGeom>
        </p:spPr>
      </p:pic>
    </p:spTree>
    <p:extLst>
      <p:ext uri="{BB962C8B-B14F-4D97-AF65-F5344CB8AC3E}">
        <p14:creationId xmlns:p14="http://schemas.microsoft.com/office/powerpoint/2010/main" val="40555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90E584-0B3D-45C9-825E-93C2AB90ED4D}"/>
              </a:ext>
            </a:extLst>
          </p:cNvPr>
          <p:cNvSpPr txBox="1"/>
          <p:nvPr/>
        </p:nvSpPr>
        <p:spPr>
          <a:xfrm>
            <a:off x="1007604" y="400010"/>
            <a:ext cx="7128792" cy="3139321"/>
          </a:xfrm>
          <a:prstGeom prst="rect">
            <a:avLst/>
          </a:prstGeom>
          <a:noFill/>
        </p:spPr>
        <p:txBody>
          <a:bodyPr wrap="square" rtlCol="0">
            <a:spAutoFit/>
          </a:bodyPr>
          <a:lstStyle/>
          <a:p>
            <a:pPr algn="ctr">
              <a:defRPr/>
            </a:pPr>
            <a:r>
              <a:rPr lang="en-GB" sz="2000" b="1" u="sng" dirty="0">
                <a:latin typeface="Adobe Jenson Pro" panose="020A0703060201030203" pitchFamily="18" charset="0"/>
              </a:rPr>
              <a:t>Curriculum Links</a:t>
            </a:r>
          </a:p>
          <a:p>
            <a:pPr algn="ctr">
              <a:defRPr/>
            </a:pPr>
            <a:endParaRPr lang="en-GB" sz="2000" b="1" u="sng" dirty="0">
              <a:latin typeface="Adobe Jenson Pro" panose="020A0703060201030203" pitchFamily="18" charset="0"/>
            </a:endParaRPr>
          </a:p>
          <a:p>
            <a:pPr marL="285750" indent="-285750">
              <a:buFont typeface="Arial" panose="020B0604020202020204" pitchFamily="34" charset="0"/>
              <a:buChar char="•"/>
              <a:defRPr/>
            </a:pPr>
            <a:r>
              <a:rPr lang="en-GB" sz="2000" dirty="0">
                <a:latin typeface="Adobe Jenson Pro" panose="020A0703060201030203" pitchFamily="18" charset="0"/>
              </a:rPr>
              <a:t>Develop a chronologically secure knowledge and understanding of British history.</a:t>
            </a:r>
          </a:p>
          <a:p>
            <a:pPr marL="285750" indent="-285750">
              <a:buFont typeface="Arial" panose="020B0604020202020204" pitchFamily="34" charset="0"/>
              <a:buChar char="•"/>
              <a:defRPr/>
            </a:pPr>
            <a:r>
              <a:rPr lang="en-GB" sz="2000" dirty="0">
                <a:latin typeface="Adobe Jenson Pro" panose="020A0703060201030203" pitchFamily="18" charset="0"/>
              </a:rPr>
              <a:t> understand how our knowledge of the past is constructed from a range of sources.</a:t>
            </a:r>
          </a:p>
          <a:p>
            <a:pPr marL="285750" indent="-285750">
              <a:buFont typeface="Arial" panose="020B0604020202020204" pitchFamily="34" charset="0"/>
              <a:buChar char="•"/>
              <a:defRPr/>
            </a:pPr>
            <a:r>
              <a:rPr lang="en-GB" sz="2000" dirty="0">
                <a:latin typeface="Adobe Jenson Pro" panose="020A0703060201030203" pitchFamily="18" charset="0"/>
              </a:rPr>
              <a:t>Develop the appropriate use of historical terms.</a:t>
            </a:r>
          </a:p>
          <a:p>
            <a:pPr marL="285750" indent="-285750">
              <a:buFont typeface="Arial" panose="020B0604020202020204" pitchFamily="34" charset="0"/>
              <a:buChar char="•"/>
              <a:defRPr/>
            </a:pPr>
            <a:r>
              <a:rPr lang="en-GB" sz="2000" dirty="0">
                <a:latin typeface="Adobe Jenson Pro" panose="020A0703060201030203" pitchFamily="18" charset="0"/>
              </a:rPr>
              <a:t> construct informed responses that involve thoughtful selection and organisation of relevant historical information. </a:t>
            </a:r>
          </a:p>
          <a:p>
            <a:endParaRPr lang="en-GB" dirty="0"/>
          </a:p>
        </p:txBody>
      </p:sp>
      <p:sp>
        <p:nvSpPr>
          <p:cNvPr id="2" name="TextBox 1">
            <a:extLst>
              <a:ext uri="{FF2B5EF4-FFF2-40B4-BE49-F238E27FC236}">
                <a16:creationId xmlns:a16="http://schemas.microsoft.com/office/drawing/2014/main" id="{22432C3A-A936-4905-A04F-37EA154419B2}"/>
              </a:ext>
            </a:extLst>
          </p:cNvPr>
          <p:cNvSpPr txBox="1"/>
          <p:nvPr/>
        </p:nvSpPr>
        <p:spPr>
          <a:xfrm>
            <a:off x="899592" y="3287891"/>
            <a:ext cx="7344816" cy="3170099"/>
          </a:xfrm>
          <a:prstGeom prst="rect">
            <a:avLst/>
          </a:prstGeom>
          <a:noFill/>
        </p:spPr>
        <p:txBody>
          <a:bodyPr wrap="square" rtlCol="0">
            <a:spAutoFit/>
          </a:bodyPr>
          <a:lstStyle/>
          <a:p>
            <a:pPr algn="ctr">
              <a:defRPr/>
            </a:pPr>
            <a:r>
              <a:rPr lang="en-GB" altLang="en-US" sz="2000" b="1" u="sng" dirty="0">
                <a:latin typeface="Adobe Jenson Pro" panose="020A0703060201030203" pitchFamily="18" charset="0"/>
              </a:rPr>
              <a:t>Learning Goals</a:t>
            </a:r>
          </a:p>
          <a:p>
            <a:pPr algn="ctr">
              <a:defRPr/>
            </a:pPr>
            <a:r>
              <a:rPr lang="en-GB" sz="2000" b="1" dirty="0">
                <a:latin typeface="Adobe Jenson Pro" panose="020A0703060201030203" pitchFamily="18" charset="0"/>
                <a:ea typeface="Calibri" panose="020F0502020204030204" pitchFamily="34" charset="0"/>
                <a:cs typeface="Times New Roman" panose="02020603050405020304" pitchFamily="18" charset="0"/>
              </a:rPr>
              <a:t> At the end of the lesson students will:</a:t>
            </a:r>
          </a:p>
          <a:p>
            <a:pPr algn="ctr">
              <a:defRPr/>
            </a:pPr>
            <a:endParaRPr lang="en-GB" sz="2000" b="1" dirty="0">
              <a:latin typeface="Adobe Jenson Pro" panose="020A0703060201030203"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GB" sz="2000" dirty="0">
                <a:latin typeface="Adobe Jenson Pro" panose="020A0703060201030203" pitchFamily="18" charset="0"/>
                <a:ea typeface="Calibri" panose="020F0502020204030204" pitchFamily="34" charset="0"/>
                <a:cs typeface="Times New Roman" panose="02020603050405020304" pitchFamily="18" charset="0"/>
              </a:rPr>
              <a:t>Have an understanding of the events leading up to, during and after the Harrying of the North.</a:t>
            </a:r>
          </a:p>
          <a:p>
            <a:pPr marL="342900" indent="-342900">
              <a:buFont typeface="Arial" panose="020B0604020202020204" pitchFamily="34" charset="0"/>
              <a:buChar char="•"/>
              <a:defRPr/>
            </a:pPr>
            <a:r>
              <a:rPr lang="en-GB" sz="2000" dirty="0">
                <a:latin typeface="Adobe Jenson Pro" panose="020A0703060201030203" pitchFamily="18" charset="0"/>
                <a:ea typeface="Calibri" panose="020F0502020204030204" pitchFamily="34" charset="0"/>
                <a:cs typeface="Times New Roman" panose="02020603050405020304" pitchFamily="18" charset="0"/>
              </a:rPr>
              <a:t>Have an understanding of the cause and effect of these events.</a:t>
            </a:r>
          </a:p>
          <a:p>
            <a:pPr marL="342900" indent="-342900">
              <a:buFont typeface="Arial" panose="020B0604020202020204" pitchFamily="34" charset="0"/>
              <a:buChar char="•"/>
              <a:defRPr/>
            </a:pPr>
            <a:r>
              <a:rPr lang="en-GB" sz="2000" dirty="0">
                <a:latin typeface="Adobe Jenson Pro" panose="020A0703060201030203" pitchFamily="18" charset="0"/>
                <a:ea typeface="Calibri" panose="020F0502020204030204" pitchFamily="34" charset="0"/>
                <a:cs typeface="Times New Roman" panose="02020603050405020304" pitchFamily="18" charset="0"/>
              </a:rPr>
              <a:t>Have been introduced to the possible reasoning behind some of William’s decisions. </a:t>
            </a:r>
          </a:p>
          <a:p>
            <a:pPr marL="342900" indent="-342900">
              <a:buFont typeface="Arial" panose="020B0604020202020204" pitchFamily="34" charset="0"/>
              <a:buChar char="•"/>
              <a:defRPr/>
            </a:pPr>
            <a:r>
              <a:rPr lang="en-GB" sz="2000" dirty="0">
                <a:latin typeface="Adobe Jenson Pro" panose="020A0703060201030203" pitchFamily="18" charset="0"/>
                <a:ea typeface="Calibri" panose="020F0502020204030204" pitchFamily="34" charset="0"/>
                <a:cs typeface="Times New Roman" panose="02020603050405020304" pitchFamily="18" charset="0"/>
              </a:rPr>
              <a:t>Have been introduced to key source writers, notably Orderic Vitalis.</a:t>
            </a:r>
          </a:p>
        </p:txBody>
      </p:sp>
    </p:spTree>
    <p:extLst>
      <p:ext uri="{BB962C8B-B14F-4D97-AF65-F5344CB8AC3E}">
        <p14:creationId xmlns:p14="http://schemas.microsoft.com/office/powerpoint/2010/main" val="27079640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457200" y="580495"/>
            <a:ext cx="8229600" cy="1143000"/>
          </a:xfrm>
        </p:spPr>
        <p:txBody>
          <a:bodyPr>
            <a:normAutofit fontScale="90000"/>
          </a:bodyPr>
          <a:lstStyle/>
          <a:p>
            <a:r>
              <a:rPr lang="en-GB" altLang="en-US" b="1" dirty="0"/>
              <a:t>Christmas Day 1069</a:t>
            </a:r>
            <a:br>
              <a:rPr lang="en-GB" altLang="en-US" b="1" dirty="0"/>
            </a:br>
            <a:r>
              <a:rPr lang="en-GB" altLang="en-US" b="1" dirty="0"/>
              <a:t>York</a:t>
            </a:r>
            <a:endParaRPr lang="en-GB" dirty="0"/>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714048" y="1741330"/>
            <a:ext cx="8229600" cy="819189"/>
          </a:xfrm>
        </p:spPr>
        <p:txBody>
          <a:bodyPr>
            <a:normAutofit/>
          </a:bodyPr>
          <a:lstStyle/>
          <a:p>
            <a:pPr marL="0" indent="0">
              <a:buNone/>
            </a:pPr>
            <a:r>
              <a:rPr lang="en-GB" sz="2000" dirty="0"/>
              <a:t>We can only imagine what William the Conqueror ate whilst he celebrated Christmas in York in 1069. </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5789658" y="2794597"/>
            <a:ext cx="3065864" cy="18554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His banquets would almost certainly have included Boar venison, partridge, beef bread cheese and wine.</a:t>
            </a:r>
          </a:p>
          <a:p>
            <a:pPr marL="0" indent="0">
              <a:buFont typeface="Arial" panose="020B0604020202020204" pitchFamily="34" charset="0"/>
              <a:buNone/>
            </a:pPr>
            <a:endParaRPr lang="en-GB" dirty="0"/>
          </a:p>
        </p:txBody>
      </p:sp>
      <p:sp>
        <p:nvSpPr>
          <p:cNvPr id="6" name="Rectangle 5">
            <a:extLst>
              <a:ext uri="{FF2B5EF4-FFF2-40B4-BE49-F238E27FC236}">
                <a16:creationId xmlns:a16="http://schemas.microsoft.com/office/drawing/2014/main" id="{EFCA02DA-1C72-428F-8BB2-DA4E4453E019}"/>
              </a:ext>
            </a:extLst>
          </p:cNvPr>
          <p:cNvSpPr/>
          <p:nvPr/>
        </p:nvSpPr>
        <p:spPr>
          <a:xfrm>
            <a:off x="5829956" y="4767559"/>
            <a:ext cx="2985268" cy="1015663"/>
          </a:xfrm>
          <a:prstGeom prst="rect">
            <a:avLst/>
          </a:prstGeom>
        </p:spPr>
        <p:txBody>
          <a:bodyPr wrap="square">
            <a:spAutoFit/>
          </a:bodyPr>
          <a:lstStyle/>
          <a:p>
            <a:r>
              <a:rPr lang="en-GB" sz="2000" dirty="0"/>
              <a:t>Christmas then, as now, was a great time of feasting</a:t>
            </a:r>
            <a:r>
              <a:rPr lang="en-GB" dirty="0"/>
              <a:t>.</a:t>
            </a:r>
          </a:p>
        </p:txBody>
      </p:sp>
      <p:pic>
        <p:nvPicPr>
          <p:cNvPr id="7" name="Picture 6">
            <a:extLst>
              <a:ext uri="{FF2B5EF4-FFF2-40B4-BE49-F238E27FC236}">
                <a16:creationId xmlns:a16="http://schemas.microsoft.com/office/drawing/2014/main" id="{46C01579-A9A5-4802-BC33-0EE6FBD70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48" y="2787993"/>
            <a:ext cx="4984551" cy="3018977"/>
          </a:xfrm>
          <a:prstGeom prst="rect">
            <a:avLst/>
          </a:prstGeom>
        </p:spPr>
      </p:pic>
    </p:spTree>
    <p:extLst>
      <p:ext uri="{BB962C8B-B14F-4D97-AF65-F5344CB8AC3E}">
        <p14:creationId xmlns:p14="http://schemas.microsoft.com/office/powerpoint/2010/main" val="33445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457200" y="580495"/>
            <a:ext cx="8229600" cy="1143000"/>
          </a:xfrm>
        </p:spPr>
        <p:txBody>
          <a:bodyPr>
            <a:normAutofit fontScale="90000"/>
          </a:bodyPr>
          <a:lstStyle/>
          <a:p>
            <a:r>
              <a:rPr lang="en-GB" altLang="en-US" b="1" dirty="0"/>
              <a:t>Christmas Day 1069</a:t>
            </a:r>
            <a:br>
              <a:rPr lang="en-GB" altLang="en-US" b="1" dirty="0"/>
            </a:br>
            <a:r>
              <a:rPr lang="en-GB" altLang="en-US" b="1" dirty="0"/>
              <a:t>Northumbria</a:t>
            </a:r>
            <a:endParaRPr lang="en-GB" dirty="0"/>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683568" y="1873628"/>
            <a:ext cx="8229600" cy="819189"/>
          </a:xfrm>
        </p:spPr>
        <p:txBody>
          <a:bodyPr>
            <a:normAutofit fontScale="85000" lnSpcReduction="10000"/>
          </a:bodyPr>
          <a:lstStyle/>
          <a:p>
            <a:pPr marL="0" indent="0">
              <a:buNone/>
            </a:pPr>
            <a:r>
              <a:rPr lang="en-GB" sz="2200" dirty="0"/>
              <a:t>Whilst we can only imagine what William was eating for Christmas lunch in York, we can speak with some certainty about what was being eaten further North</a:t>
            </a: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6645879" y="3518965"/>
            <a:ext cx="2102585" cy="2436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There was very little choice. To do otherwise was to join the folk of the North of England who were slowly starving to death.</a:t>
            </a:r>
          </a:p>
          <a:p>
            <a:pPr marL="0" indent="0">
              <a:buFont typeface="Arial" panose="020B0604020202020204" pitchFamily="34" charset="0"/>
              <a:buNone/>
            </a:pPr>
            <a:endParaRPr lang="en-GB" dirty="0"/>
          </a:p>
        </p:txBody>
      </p:sp>
      <p:sp>
        <p:nvSpPr>
          <p:cNvPr id="4" name="Rectangle 3">
            <a:extLst>
              <a:ext uri="{FF2B5EF4-FFF2-40B4-BE49-F238E27FC236}">
                <a16:creationId xmlns:a16="http://schemas.microsoft.com/office/drawing/2014/main" id="{98D0A980-78D9-49F6-834B-4765761075F3}"/>
              </a:ext>
            </a:extLst>
          </p:cNvPr>
          <p:cNvSpPr/>
          <p:nvPr/>
        </p:nvSpPr>
        <p:spPr>
          <a:xfrm>
            <a:off x="611560" y="2549643"/>
            <a:ext cx="7920880" cy="1323439"/>
          </a:xfrm>
          <a:prstGeom prst="rect">
            <a:avLst/>
          </a:prstGeom>
        </p:spPr>
        <p:txBody>
          <a:bodyPr wrap="square">
            <a:spAutoFit/>
          </a:bodyPr>
          <a:lstStyle/>
          <a:p>
            <a:r>
              <a:rPr lang="en-GB" sz="2000" dirty="0"/>
              <a:t>If they were lucky they would have had a cat or dog or might have been able be able to find a rat or two </a:t>
            </a:r>
          </a:p>
          <a:p>
            <a:endParaRPr lang="en-GB" sz="2000" dirty="0"/>
          </a:p>
          <a:p>
            <a:endParaRPr lang="en-GB" sz="2000" dirty="0"/>
          </a:p>
        </p:txBody>
      </p:sp>
      <p:pic>
        <p:nvPicPr>
          <p:cNvPr id="7" name="Picture 6">
            <a:extLst>
              <a:ext uri="{FF2B5EF4-FFF2-40B4-BE49-F238E27FC236}">
                <a16:creationId xmlns:a16="http://schemas.microsoft.com/office/drawing/2014/main" id="{C08B227A-34FE-4C9D-91C7-7B271B488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3368832"/>
            <a:ext cx="5746289" cy="2724464"/>
          </a:xfrm>
          <a:prstGeom prst="rect">
            <a:avLst/>
          </a:prstGeom>
        </p:spPr>
      </p:pic>
    </p:spTree>
    <p:extLst>
      <p:ext uri="{BB962C8B-B14F-4D97-AF65-F5344CB8AC3E}">
        <p14:creationId xmlns:p14="http://schemas.microsoft.com/office/powerpoint/2010/main" val="393891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395536" y="168733"/>
            <a:ext cx="8229600" cy="1143000"/>
          </a:xfrm>
        </p:spPr>
        <p:txBody>
          <a:bodyPr>
            <a:normAutofit/>
          </a:bodyPr>
          <a:lstStyle/>
          <a:p>
            <a:r>
              <a:rPr lang="en-GB" altLang="en-US" b="1" dirty="0"/>
              <a:t>The Beginnings of Famine</a:t>
            </a:r>
            <a:endParaRPr lang="en-GB" dirty="0"/>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648534" y="1212729"/>
            <a:ext cx="8229600" cy="1143000"/>
          </a:xfrm>
        </p:spPr>
        <p:txBody>
          <a:bodyPr>
            <a:normAutofit fontScale="85000" lnSpcReduction="10000"/>
          </a:bodyPr>
          <a:lstStyle/>
          <a:p>
            <a:pPr marL="0" indent="0">
              <a:buNone/>
            </a:pPr>
            <a:r>
              <a:rPr lang="en-GB" sz="2400" dirty="0">
                <a:latin typeface="Adobe Jenson Pro Lt Disp"/>
              </a:rPr>
              <a:t>The famine began upon the orders of William 1</a:t>
            </a:r>
            <a:r>
              <a:rPr lang="en-GB" sz="2400" baseline="30000" dirty="0">
                <a:latin typeface="Adobe Jenson Pro Lt Disp"/>
              </a:rPr>
              <a:t>st</a:t>
            </a:r>
            <a:r>
              <a:rPr lang="en-GB" sz="2400" dirty="0">
                <a:latin typeface="Adobe Jenson Pro Lt Disp"/>
              </a:rPr>
              <a:t>, given only a few weeks earlier. </a:t>
            </a:r>
            <a:r>
              <a:rPr lang="en-GB" sz="2400" dirty="0">
                <a:solidFill>
                  <a:prstClr val="black"/>
                </a:solidFill>
                <a:latin typeface="Adobe Jenson Pro Lt Disp"/>
              </a:rPr>
              <a:t>He had split his army into units and sent them north to kill the inhabitants and destroy everything that was capable of sustaining life.</a:t>
            </a:r>
            <a:r>
              <a:rPr lang="en-GB" sz="2400" dirty="0">
                <a:latin typeface="Adobe Jenson Pro Lt Disp"/>
              </a:rPr>
              <a:t> </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704761" y="5445224"/>
            <a:ext cx="8229600" cy="1015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When all was waste, the soldiers added salt to the fields. </a:t>
            </a:r>
          </a:p>
          <a:p>
            <a:pPr marL="0" indent="0">
              <a:buFont typeface="Arial" panose="020B0604020202020204" pitchFamily="34" charset="0"/>
              <a:buNone/>
            </a:pPr>
            <a:r>
              <a:rPr lang="en-GB" sz="2000" dirty="0"/>
              <a:t>The result of all of this destruction was tens of thousands of deaths as the North of England starved.</a:t>
            </a:r>
            <a:endParaRPr lang="en-GB" dirty="0"/>
          </a:p>
        </p:txBody>
      </p:sp>
      <p:sp>
        <p:nvSpPr>
          <p:cNvPr id="4" name="Rectangle 3">
            <a:extLst>
              <a:ext uri="{FF2B5EF4-FFF2-40B4-BE49-F238E27FC236}">
                <a16:creationId xmlns:a16="http://schemas.microsoft.com/office/drawing/2014/main" id="{98D0A980-78D9-49F6-834B-4765761075F3}"/>
              </a:ext>
            </a:extLst>
          </p:cNvPr>
          <p:cNvSpPr/>
          <p:nvPr/>
        </p:nvSpPr>
        <p:spPr>
          <a:xfrm>
            <a:off x="5970008" y="2363052"/>
            <a:ext cx="2655128" cy="2862322"/>
          </a:xfrm>
          <a:prstGeom prst="rect">
            <a:avLst/>
          </a:prstGeom>
        </p:spPr>
        <p:txBody>
          <a:bodyPr wrap="square">
            <a:spAutoFit/>
          </a:bodyPr>
          <a:lstStyle/>
          <a:p>
            <a:r>
              <a:rPr lang="en-GB" sz="2000" dirty="0"/>
              <a:t>They burned barns stocked with grain for the winter, they killed animals in the fields and cats and dogs. The Norman army destroyed anything and everything that could possibly be eaten.</a:t>
            </a:r>
          </a:p>
        </p:txBody>
      </p:sp>
      <p:pic>
        <p:nvPicPr>
          <p:cNvPr id="7" name="Picture 6">
            <a:extLst>
              <a:ext uri="{FF2B5EF4-FFF2-40B4-BE49-F238E27FC236}">
                <a16:creationId xmlns:a16="http://schemas.microsoft.com/office/drawing/2014/main" id="{B0DA8C59-10F8-48B4-BA93-2471C0F3A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49"/>
          <a:stretch/>
        </p:blipFill>
        <p:spPr>
          <a:xfrm>
            <a:off x="704761" y="2363052"/>
            <a:ext cx="4938463" cy="2929876"/>
          </a:xfrm>
          <a:prstGeom prst="rect">
            <a:avLst/>
          </a:prstGeom>
        </p:spPr>
      </p:pic>
    </p:spTree>
    <p:extLst>
      <p:ext uri="{BB962C8B-B14F-4D97-AF65-F5344CB8AC3E}">
        <p14:creationId xmlns:p14="http://schemas.microsoft.com/office/powerpoint/2010/main" val="5126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576427" y="140389"/>
            <a:ext cx="8229600" cy="1143000"/>
          </a:xfrm>
        </p:spPr>
        <p:txBody>
          <a:bodyPr>
            <a:normAutofit/>
          </a:bodyPr>
          <a:lstStyle/>
          <a:p>
            <a:r>
              <a:rPr lang="en-GB" altLang="en-US" b="1" dirty="0"/>
              <a:t>Three Years Earlier</a:t>
            </a:r>
            <a:endParaRPr lang="en-GB" dirty="0"/>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771938" y="990028"/>
            <a:ext cx="8229600" cy="1336337"/>
          </a:xfrm>
        </p:spPr>
        <p:txBody>
          <a:bodyPr>
            <a:normAutofit/>
          </a:bodyPr>
          <a:lstStyle/>
          <a:p>
            <a:pPr marL="0" indent="0">
              <a:buNone/>
            </a:pPr>
            <a:r>
              <a:rPr lang="en-GB" sz="2200" dirty="0">
                <a:latin typeface="Adobe Jenson Pro Lt Disp"/>
              </a:rPr>
              <a:t>Christmas day 1066 was not celebrated in the partly ruined Cathedral at York, but in the splendour of Edward the Confessor’s recently completed St Peters Abbey (now known as Westminster Abbey).</a:t>
            </a:r>
          </a:p>
          <a:p>
            <a:pPr marL="0" indent="0">
              <a:buNone/>
            </a:pPr>
            <a:endParaRPr lang="en-GB" dirty="0"/>
          </a:p>
        </p:txBody>
      </p:sp>
      <p:sp>
        <p:nvSpPr>
          <p:cNvPr id="4" name="Rectangle 3">
            <a:extLst>
              <a:ext uri="{FF2B5EF4-FFF2-40B4-BE49-F238E27FC236}">
                <a16:creationId xmlns:a16="http://schemas.microsoft.com/office/drawing/2014/main" id="{98D0A980-78D9-49F6-834B-4765761075F3}"/>
              </a:ext>
            </a:extLst>
          </p:cNvPr>
          <p:cNvSpPr/>
          <p:nvPr/>
        </p:nvSpPr>
        <p:spPr>
          <a:xfrm>
            <a:off x="5088470" y="2634923"/>
            <a:ext cx="3672408" cy="1938992"/>
          </a:xfrm>
          <a:prstGeom prst="rect">
            <a:avLst/>
          </a:prstGeom>
        </p:spPr>
        <p:txBody>
          <a:bodyPr wrap="square">
            <a:spAutoFit/>
          </a:bodyPr>
          <a:lstStyle/>
          <a:p>
            <a:r>
              <a:rPr lang="en-GB" sz="2000" dirty="0"/>
              <a:t>This day was also the day of William’s coronation, which he would have  seen as the beginning of the  consolidation of his newly won Kingdom. </a:t>
            </a:r>
          </a:p>
          <a:p>
            <a:endParaRPr lang="en-GB" sz="2000" dirty="0"/>
          </a:p>
        </p:txBody>
      </p:sp>
      <p:pic>
        <p:nvPicPr>
          <p:cNvPr id="7" name="Picture 6">
            <a:extLst>
              <a:ext uri="{FF2B5EF4-FFF2-40B4-BE49-F238E27FC236}">
                <a16:creationId xmlns:a16="http://schemas.microsoft.com/office/drawing/2014/main" id="{B6170940-400A-4075-BB1F-75582E7D2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85" y="2204864"/>
            <a:ext cx="4090011" cy="2714921"/>
          </a:xfrm>
          <a:prstGeom prst="rect">
            <a:avLst/>
          </a:prstGeom>
        </p:spPr>
      </p:pic>
      <p:sp>
        <p:nvSpPr>
          <p:cNvPr id="8" name="Rectangle 7">
            <a:extLst>
              <a:ext uri="{FF2B5EF4-FFF2-40B4-BE49-F238E27FC236}">
                <a16:creationId xmlns:a16="http://schemas.microsoft.com/office/drawing/2014/main" id="{F13673D2-D235-4E44-B6D4-36CA6653A37B}"/>
              </a:ext>
            </a:extLst>
          </p:cNvPr>
          <p:cNvSpPr/>
          <p:nvPr/>
        </p:nvSpPr>
        <p:spPr>
          <a:xfrm>
            <a:off x="792898" y="5228343"/>
            <a:ext cx="7776864" cy="1015663"/>
          </a:xfrm>
          <a:prstGeom prst="rect">
            <a:avLst/>
          </a:prstGeom>
        </p:spPr>
        <p:txBody>
          <a:bodyPr wrap="square">
            <a:spAutoFit/>
          </a:bodyPr>
          <a:lstStyle/>
          <a:p>
            <a:r>
              <a:rPr lang="en-GB" sz="2000" dirty="0">
                <a:latin typeface="Adobe Jenson Pro Lt Disp"/>
              </a:rPr>
              <a:t>By choosing the Abbey, which was so closely associated with Edward the Confessor, William was saying that he was the next rightful King. And was here to stay.</a:t>
            </a:r>
          </a:p>
        </p:txBody>
      </p:sp>
    </p:spTree>
    <p:extLst>
      <p:ext uri="{BB962C8B-B14F-4D97-AF65-F5344CB8AC3E}">
        <p14:creationId xmlns:p14="http://schemas.microsoft.com/office/powerpoint/2010/main" val="142940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422776" y="259847"/>
            <a:ext cx="8229600" cy="1143000"/>
          </a:xfrm>
        </p:spPr>
        <p:txBody>
          <a:bodyPr>
            <a:normAutofit/>
          </a:bodyPr>
          <a:lstStyle/>
          <a:p>
            <a:r>
              <a:rPr lang="en-GB" altLang="en-US" b="1" dirty="0"/>
              <a:t>Christmas Mayhem</a:t>
            </a:r>
            <a:endParaRPr lang="en-GB" dirty="0"/>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755576" y="1197385"/>
            <a:ext cx="7776864" cy="1143001"/>
          </a:xfrm>
        </p:spPr>
        <p:txBody>
          <a:bodyPr>
            <a:normAutofit/>
          </a:bodyPr>
          <a:lstStyle/>
          <a:p>
            <a:pPr marL="0" indent="0">
              <a:buNone/>
            </a:pPr>
            <a:r>
              <a:rPr lang="en-GB" sz="2200" dirty="0">
                <a:latin typeface="Adobe Jenson Pro Lt Disp"/>
              </a:rPr>
              <a:t>Many of the elements that were used in Williams ceremony are still used today. One such element is the Swearing of Loyalty by the nobles present.</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841204" y="5345061"/>
            <a:ext cx="7605608" cy="122493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Norman guards stationed outside the cathedral mistook these shouts for cries of defiance and betrayal and acted without thinking or verifying. They set fire to buildings surrounding the Abbey, before carrying their mayhem into the Cathedral itself.</a:t>
            </a:r>
            <a:endParaRPr lang="en-GB" dirty="0"/>
          </a:p>
        </p:txBody>
      </p:sp>
      <p:sp>
        <p:nvSpPr>
          <p:cNvPr id="4" name="Rectangle 3">
            <a:extLst>
              <a:ext uri="{FF2B5EF4-FFF2-40B4-BE49-F238E27FC236}">
                <a16:creationId xmlns:a16="http://schemas.microsoft.com/office/drawing/2014/main" id="{98D0A980-78D9-49F6-834B-4765761075F3}"/>
              </a:ext>
            </a:extLst>
          </p:cNvPr>
          <p:cNvSpPr/>
          <p:nvPr/>
        </p:nvSpPr>
        <p:spPr>
          <a:xfrm>
            <a:off x="5364088" y="2472200"/>
            <a:ext cx="3168352" cy="2554545"/>
          </a:xfrm>
          <a:prstGeom prst="rect">
            <a:avLst/>
          </a:prstGeom>
        </p:spPr>
        <p:txBody>
          <a:bodyPr wrap="square">
            <a:spAutoFit/>
          </a:bodyPr>
          <a:lstStyle/>
          <a:p>
            <a:r>
              <a:rPr lang="en-GB" sz="2000" dirty="0"/>
              <a:t>When this moment arrived in William’s coronation and the French Bishop asked if they accepted William as their new monarch, the lords both Saxon and Norman, shouted their assent. </a:t>
            </a:r>
          </a:p>
        </p:txBody>
      </p:sp>
      <p:pic>
        <p:nvPicPr>
          <p:cNvPr id="7" name="Picture 6">
            <a:extLst>
              <a:ext uri="{FF2B5EF4-FFF2-40B4-BE49-F238E27FC236}">
                <a16:creationId xmlns:a16="http://schemas.microsoft.com/office/drawing/2014/main" id="{E46A558B-4026-4528-8FB5-268BA3723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29" y="2340384"/>
            <a:ext cx="4174328" cy="2872863"/>
          </a:xfrm>
          <a:prstGeom prst="rect">
            <a:avLst/>
          </a:prstGeom>
        </p:spPr>
      </p:pic>
    </p:spTree>
    <p:extLst>
      <p:ext uri="{BB962C8B-B14F-4D97-AF65-F5344CB8AC3E}">
        <p14:creationId xmlns:p14="http://schemas.microsoft.com/office/powerpoint/2010/main" val="305365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518864" y="287897"/>
            <a:ext cx="8229600" cy="1143000"/>
          </a:xfrm>
        </p:spPr>
        <p:txBody>
          <a:bodyPr>
            <a:normAutofit/>
          </a:bodyPr>
          <a:lstStyle/>
          <a:p>
            <a:r>
              <a:rPr lang="en-GB" dirty="0"/>
              <a:t>Saxon Resistance</a:t>
            </a:r>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841512" y="1242262"/>
            <a:ext cx="7992888" cy="864097"/>
          </a:xfrm>
        </p:spPr>
        <p:txBody>
          <a:bodyPr>
            <a:normAutofit/>
          </a:bodyPr>
          <a:lstStyle/>
          <a:p>
            <a:pPr marL="0" indent="0">
              <a:buNone/>
            </a:pPr>
            <a:r>
              <a:rPr lang="en-GB" sz="2200" dirty="0">
                <a:latin typeface="Adobe Jenson Pro Lt Disp"/>
              </a:rPr>
              <a:t>Not with the majesty and solemnity that he would have preferred but William, was all the same, </a:t>
            </a:r>
            <a:r>
              <a:rPr lang="en-GB" sz="2000" dirty="0">
                <a:latin typeface="Adobe Jenson Pro Lt Disp"/>
              </a:rPr>
              <a:t>crowned King</a:t>
            </a:r>
            <a:r>
              <a:rPr lang="en-GB" sz="2200" dirty="0">
                <a:latin typeface="Adobe Jenson Pro Lt Disp"/>
              </a:rPr>
              <a:t>.</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760190" y="5323899"/>
            <a:ext cx="8224986" cy="1631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Throughout 1067 William had to deal with uprisings in the south and the Midlands. William’s forces, upon defeating each uprising, constructed castles from which a Norman garrison could control large areas of land </a:t>
            </a:r>
            <a:endParaRPr lang="en-GB" dirty="0"/>
          </a:p>
        </p:txBody>
      </p:sp>
      <p:sp>
        <p:nvSpPr>
          <p:cNvPr id="4" name="Rectangle 3">
            <a:extLst>
              <a:ext uri="{FF2B5EF4-FFF2-40B4-BE49-F238E27FC236}">
                <a16:creationId xmlns:a16="http://schemas.microsoft.com/office/drawing/2014/main" id="{98D0A980-78D9-49F6-834B-4765761075F3}"/>
              </a:ext>
            </a:extLst>
          </p:cNvPr>
          <p:cNvSpPr/>
          <p:nvPr/>
        </p:nvSpPr>
        <p:spPr>
          <a:xfrm>
            <a:off x="4837956" y="2234163"/>
            <a:ext cx="4104456" cy="2862322"/>
          </a:xfrm>
          <a:prstGeom prst="rect">
            <a:avLst/>
          </a:prstGeom>
        </p:spPr>
        <p:txBody>
          <a:bodyPr wrap="square">
            <a:spAutoFit/>
          </a:bodyPr>
          <a:lstStyle/>
          <a:p>
            <a:r>
              <a:rPr lang="en-GB" sz="2000" dirty="0"/>
              <a:t>The soldiers reaction seems ill considered to us today, but we must remember that William’s army was on high alert. They had fought hard for 10 weeks to get this far, but they knew that they would have to keep on fighting and would meet resistance and rebellion for a long time to come.</a:t>
            </a:r>
          </a:p>
        </p:txBody>
      </p:sp>
      <p:pic>
        <p:nvPicPr>
          <p:cNvPr id="7" name="Picture 6">
            <a:extLst>
              <a:ext uri="{FF2B5EF4-FFF2-40B4-BE49-F238E27FC236}">
                <a16:creationId xmlns:a16="http://schemas.microsoft.com/office/drawing/2014/main" id="{6B053DCF-B700-41A7-9303-663CAFECB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106359"/>
            <a:ext cx="3528392" cy="3217540"/>
          </a:xfrm>
          <a:prstGeom prst="rect">
            <a:avLst/>
          </a:prstGeom>
        </p:spPr>
      </p:pic>
    </p:spTree>
    <p:extLst>
      <p:ext uri="{BB962C8B-B14F-4D97-AF65-F5344CB8AC3E}">
        <p14:creationId xmlns:p14="http://schemas.microsoft.com/office/powerpoint/2010/main" val="13019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6EA-E55A-444A-847B-223EEB8F50F5}"/>
              </a:ext>
            </a:extLst>
          </p:cNvPr>
          <p:cNvSpPr>
            <a:spLocks noGrp="1"/>
          </p:cNvSpPr>
          <p:nvPr>
            <p:ph type="title"/>
          </p:nvPr>
        </p:nvSpPr>
        <p:spPr>
          <a:xfrm>
            <a:off x="440824" y="227350"/>
            <a:ext cx="8229600" cy="1143000"/>
          </a:xfrm>
        </p:spPr>
        <p:txBody>
          <a:bodyPr>
            <a:normAutofit/>
          </a:bodyPr>
          <a:lstStyle/>
          <a:p>
            <a:r>
              <a:rPr lang="en-GB" altLang="en-US" b="1" dirty="0"/>
              <a:t>The North Rises</a:t>
            </a:r>
            <a:endParaRPr lang="en-GB" dirty="0"/>
          </a:p>
        </p:txBody>
      </p:sp>
      <p:sp>
        <p:nvSpPr>
          <p:cNvPr id="3" name="Content Placeholder 2">
            <a:extLst>
              <a:ext uri="{FF2B5EF4-FFF2-40B4-BE49-F238E27FC236}">
                <a16:creationId xmlns:a16="http://schemas.microsoft.com/office/drawing/2014/main" id="{90ADD66D-D47B-408F-8B5C-8555E9E5CD27}"/>
              </a:ext>
            </a:extLst>
          </p:cNvPr>
          <p:cNvSpPr>
            <a:spLocks noGrp="1"/>
          </p:cNvSpPr>
          <p:nvPr>
            <p:ph idx="1"/>
          </p:nvPr>
        </p:nvSpPr>
        <p:spPr>
          <a:xfrm>
            <a:off x="912932" y="1117475"/>
            <a:ext cx="7803584" cy="864097"/>
          </a:xfrm>
        </p:spPr>
        <p:txBody>
          <a:bodyPr>
            <a:normAutofit fontScale="92500"/>
          </a:bodyPr>
          <a:lstStyle/>
          <a:p>
            <a:pPr marL="0" indent="0">
              <a:buNone/>
            </a:pPr>
            <a:r>
              <a:rPr lang="en-GB" sz="2200" dirty="0">
                <a:latin typeface="Adobe Jenson Pro Lt Disp"/>
              </a:rPr>
              <a:t>The might and power of the Motte and Bailey castles in the South and the Midlands mean that these areas of the country were largely subdued.</a:t>
            </a:r>
          </a:p>
          <a:p>
            <a:pPr marL="0" indent="0">
              <a:buNone/>
            </a:pPr>
            <a:endParaRPr lang="en-GB" dirty="0"/>
          </a:p>
        </p:txBody>
      </p:sp>
      <p:sp>
        <p:nvSpPr>
          <p:cNvPr id="5" name="Content Placeholder 2">
            <a:extLst>
              <a:ext uri="{FF2B5EF4-FFF2-40B4-BE49-F238E27FC236}">
                <a16:creationId xmlns:a16="http://schemas.microsoft.com/office/drawing/2014/main" id="{A137D512-4DEF-44D9-B52C-7E7936A297DE}"/>
              </a:ext>
            </a:extLst>
          </p:cNvPr>
          <p:cNvSpPr txBox="1">
            <a:spLocks/>
          </p:cNvSpPr>
          <p:nvPr/>
        </p:nvSpPr>
        <p:spPr>
          <a:xfrm>
            <a:off x="912932" y="5030656"/>
            <a:ext cx="7403484" cy="1631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At the beginning of 1069 the foreign born mercenary Robert Cummin was installed by William as the new Earl of Northumbria. The Northumbrian response was to slaughter Robert and his army In Durham. Once again William and his army were forced to march to meet this threat.                                                                                                                                            </a:t>
            </a:r>
            <a:endParaRPr lang="en-GB" dirty="0"/>
          </a:p>
        </p:txBody>
      </p:sp>
      <p:sp>
        <p:nvSpPr>
          <p:cNvPr id="4" name="Rectangle 3">
            <a:extLst>
              <a:ext uri="{FF2B5EF4-FFF2-40B4-BE49-F238E27FC236}">
                <a16:creationId xmlns:a16="http://schemas.microsoft.com/office/drawing/2014/main" id="{98D0A980-78D9-49F6-834B-4765761075F3}"/>
              </a:ext>
            </a:extLst>
          </p:cNvPr>
          <p:cNvSpPr/>
          <p:nvPr/>
        </p:nvSpPr>
        <p:spPr>
          <a:xfrm>
            <a:off x="5724128" y="2358567"/>
            <a:ext cx="2520280" cy="2246769"/>
          </a:xfrm>
          <a:prstGeom prst="rect">
            <a:avLst/>
          </a:prstGeom>
        </p:spPr>
        <p:txBody>
          <a:bodyPr wrap="square">
            <a:spAutoFit/>
          </a:bodyPr>
          <a:lstStyle/>
          <a:p>
            <a:r>
              <a:rPr lang="en-GB" sz="2000" dirty="0"/>
              <a:t>Things were different in the North. With only two castles in York, Norman power did not extend in the way that it did further south.</a:t>
            </a:r>
          </a:p>
        </p:txBody>
      </p:sp>
      <p:pic>
        <p:nvPicPr>
          <p:cNvPr id="9" name="Picture 8">
            <a:extLst>
              <a:ext uri="{FF2B5EF4-FFF2-40B4-BE49-F238E27FC236}">
                <a16:creationId xmlns:a16="http://schemas.microsoft.com/office/drawing/2014/main" id="{91A09E1F-BB0B-49A1-8104-5A5EE149F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010669"/>
            <a:ext cx="4032448" cy="3024336"/>
          </a:xfrm>
          <a:prstGeom prst="rect">
            <a:avLst/>
          </a:prstGeom>
        </p:spPr>
      </p:pic>
    </p:spTree>
    <p:extLst>
      <p:ext uri="{BB962C8B-B14F-4D97-AF65-F5344CB8AC3E}">
        <p14:creationId xmlns:p14="http://schemas.microsoft.com/office/powerpoint/2010/main" val="8304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3D4BE31497704D882E1C32B9299DF6" ma:contentTypeVersion="4" ma:contentTypeDescription="Create a new document." ma:contentTypeScope="" ma:versionID="77e49cc446c90d30454fcaa8eeb7fbff">
  <xsd:schema xmlns:xsd="http://www.w3.org/2001/XMLSchema" xmlns:xs="http://www.w3.org/2001/XMLSchema" xmlns:p="http://schemas.microsoft.com/office/2006/metadata/properties" xmlns:ns2="24ec45c7-f161-4c36-ab59-75593cb9c58f" targetNamespace="http://schemas.microsoft.com/office/2006/metadata/properties" ma:root="true" ma:fieldsID="8d272698012e0f0067bbbaae507d904c" ns2:_="">
    <xsd:import namespace="24ec45c7-f161-4c36-ab59-75593cb9c5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45c7-f161-4c36-ab59-75593cb9c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FAE61-623B-46B5-8B1A-66BA3888C26E}">
  <ds:schemaRefs>
    <ds:schemaRef ds:uri="http://schemas.microsoft.com/sharepoint/v3/contenttype/forms"/>
  </ds:schemaRefs>
</ds:datastoreItem>
</file>

<file path=customXml/itemProps2.xml><?xml version="1.0" encoding="utf-8"?>
<ds:datastoreItem xmlns:ds="http://schemas.openxmlformats.org/officeDocument/2006/customXml" ds:itemID="{49CD3908-DD14-484A-9234-05FED91DA0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E921A6-07D1-48FA-BAFF-A8510F2B7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c45c7-f161-4c36-ab59-75593cb9c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7501</TotalTime>
  <Words>2808</Words>
  <Application>Microsoft Office PowerPoint</Application>
  <PresentationFormat>On-screen Show (4:3)</PresentationFormat>
  <Paragraphs>115</Paragraphs>
  <Slides>15</Slides>
  <Notes>12</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Office Theme</vt:lpstr>
      <vt:lpstr>6_Office Theme</vt:lpstr>
      <vt:lpstr>5_Office Theme</vt:lpstr>
      <vt:lpstr>4_Office Theme</vt:lpstr>
      <vt:lpstr>2_Office Theme</vt:lpstr>
      <vt:lpstr>3_Office Theme</vt:lpstr>
      <vt:lpstr>1_Office Theme</vt:lpstr>
      <vt:lpstr>1069 The Harrying of the North</vt:lpstr>
      <vt:lpstr>PowerPoint Presentation</vt:lpstr>
      <vt:lpstr>Christmas Day 1069 York</vt:lpstr>
      <vt:lpstr>Christmas Day 1069 Northumbria</vt:lpstr>
      <vt:lpstr>The Beginnings of Famine</vt:lpstr>
      <vt:lpstr>Three Years Earlier</vt:lpstr>
      <vt:lpstr>Christmas Mayhem</vt:lpstr>
      <vt:lpstr>Saxon Resistance</vt:lpstr>
      <vt:lpstr>The North Rises</vt:lpstr>
      <vt:lpstr>Unlikely Allies</vt:lpstr>
      <vt:lpstr>A Clever Plan</vt:lpstr>
      <vt:lpstr>The Harrying Begins</vt:lpstr>
      <vt:lpstr>The Aftermath</vt:lpstr>
      <vt:lpstr>How Should William Be Judged?</vt:lpstr>
      <vt:lpstr>Here to Stay</vt:lpstr>
    </vt:vector>
  </TitlesOfParts>
  <Company>Merlin Entertainments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Richard.Shephard@merlinentertainments.biz</dc:creator>
  <cp:lastModifiedBy>Richard Shephard</cp:lastModifiedBy>
  <cp:revision>118</cp:revision>
  <dcterms:created xsi:type="dcterms:W3CDTF">2019-06-11T09:04:05Z</dcterms:created>
  <dcterms:modified xsi:type="dcterms:W3CDTF">2025-05-15T10:03:52Z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0x010100613D4BE31497704D882E1C32B9299DF6</vt:lpwstr>
  </property>
</Properties>
</file>